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52"/>
  </p:handoutMasterIdLst>
  <p:sldIdLst>
    <p:sldId id="336" r:id="rId3"/>
    <p:sldId id="330" r:id="rId4"/>
    <p:sldId id="331" r:id="rId5"/>
    <p:sldId id="332" r:id="rId6"/>
    <p:sldId id="333" r:id="rId7"/>
    <p:sldId id="334" r:id="rId8"/>
    <p:sldId id="335" r:id="rId9"/>
    <p:sldId id="273" r:id="rId10"/>
    <p:sldId id="274" r:id="rId11"/>
    <p:sldId id="275" r:id="rId12"/>
    <p:sldId id="276" r:id="rId13"/>
    <p:sldId id="277" r:id="rId14"/>
    <p:sldId id="278" r:id="rId15"/>
    <p:sldId id="279"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290" r:id="rId46"/>
    <p:sldId id="291" r:id="rId47"/>
    <p:sldId id="292" r:id="rId48"/>
    <p:sldId id="293" r:id="rId49"/>
    <p:sldId id="294" r:id="rId50"/>
    <p:sldId id="295" r:id="rId5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15" d="100"/>
          <a:sy n="115" d="100"/>
        </p:scale>
        <p:origin x="31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CD0FF41-1BC1-4A6F-9674-07916E09C6F0}" type="datetimeFigureOut">
              <a:rPr lang="en-GB" smtClean="0"/>
              <a:t>26/03/2020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C6B1C20-F0C3-42C1-99CB-E0ED28DDF2AB}" type="slidenum">
              <a:rPr lang="en-GB" smtClean="0"/>
              <a:t>‹#›</a:t>
            </a:fld>
            <a:endParaRPr lang="en-GB"/>
          </a:p>
        </p:txBody>
      </p:sp>
    </p:spTree>
    <p:extLst>
      <p:ext uri="{BB962C8B-B14F-4D97-AF65-F5344CB8AC3E}">
        <p14:creationId xmlns:p14="http://schemas.microsoft.com/office/powerpoint/2010/main" val="404654006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7558F6-E282-42BD-9B32-91388DFFCCBD}"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580590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7558F6-E282-42BD-9B32-91388DFFCCBD}"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193325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7558F6-E282-42BD-9B32-91388DFFCCBD}"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2173616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F6BD87B-C1F3-41FF-8B06-02B74A8204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3632708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6BD87B-C1F3-41FF-8B06-02B74A8204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609565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6BD87B-C1F3-41FF-8B06-02B74A8204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321217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F6BD87B-C1F3-41FF-8B06-02B74A8204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181129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F6BD87B-C1F3-41FF-8B06-02B74A82047A}"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566092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F6BD87B-C1F3-41FF-8B06-02B74A82047A}"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1978915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6BD87B-C1F3-41FF-8B06-02B74A82047A}"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42018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6BD87B-C1F3-41FF-8B06-02B74A8204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3083112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7558F6-E282-42BD-9B32-91388DFFCCBD}"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376724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6BD87B-C1F3-41FF-8B06-02B74A8204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1211801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6BD87B-C1F3-41FF-8B06-02B74A8204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4072297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6BD87B-C1F3-41FF-8B06-02B74A8204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E433B1-ED51-410D-8666-ED4286F268A3}" type="slidenum">
              <a:rPr lang="en-GB" smtClean="0"/>
              <a:t>‹#›</a:t>
            </a:fld>
            <a:endParaRPr lang="en-GB"/>
          </a:p>
        </p:txBody>
      </p:sp>
    </p:spTree>
    <p:extLst>
      <p:ext uri="{BB962C8B-B14F-4D97-AF65-F5344CB8AC3E}">
        <p14:creationId xmlns:p14="http://schemas.microsoft.com/office/powerpoint/2010/main" val="2201214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77558F6-E282-42BD-9B32-91388DFFCCBD}"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286399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7558F6-E282-42BD-9B32-91388DFFCCBD}"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310550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7558F6-E282-42BD-9B32-91388DFFCCBD}"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1139604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7558F6-E282-42BD-9B32-91388DFFCCBD}"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2513968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558F6-E282-42BD-9B32-91388DFFCCBD}"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103228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77558F6-E282-42BD-9B32-91388DFFCCBD}"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391921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77558F6-E282-42BD-9B32-91388DFFCCBD}"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F6249C-5F86-4BCE-B495-C539893823F9}" type="slidenum">
              <a:rPr lang="en-GB" smtClean="0"/>
              <a:t>‹#›</a:t>
            </a:fld>
            <a:endParaRPr lang="en-GB"/>
          </a:p>
        </p:txBody>
      </p:sp>
    </p:spTree>
    <p:extLst>
      <p:ext uri="{BB962C8B-B14F-4D97-AF65-F5344CB8AC3E}">
        <p14:creationId xmlns:p14="http://schemas.microsoft.com/office/powerpoint/2010/main" val="50539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558F6-E282-42BD-9B32-91388DFFCCBD}" type="datetimeFigureOut">
              <a:rPr lang="en-GB" smtClean="0"/>
              <a:t>26/03/2020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6249C-5F86-4BCE-B495-C539893823F9}" type="slidenum">
              <a:rPr lang="en-GB" smtClean="0"/>
              <a:t>‹#›</a:t>
            </a:fld>
            <a:endParaRPr lang="en-GB"/>
          </a:p>
        </p:txBody>
      </p:sp>
    </p:spTree>
    <p:extLst>
      <p:ext uri="{BB962C8B-B14F-4D97-AF65-F5344CB8AC3E}">
        <p14:creationId xmlns:p14="http://schemas.microsoft.com/office/powerpoint/2010/main" val="13914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BD87B-C1F3-41FF-8B06-02B74A82047A}" type="datetimeFigureOut">
              <a:rPr lang="en-GB" smtClean="0"/>
              <a:t>26/03/2020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433B1-ED51-410D-8666-ED4286F268A3}" type="slidenum">
              <a:rPr lang="en-GB" smtClean="0"/>
              <a:t>‹#›</a:t>
            </a:fld>
            <a:endParaRPr lang="en-GB"/>
          </a:p>
        </p:txBody>
      </p:sp>
    </p:spTree>
    <p:extLst>
      <p:ext uri="{BB962C8B-B14F-4D97-AF65-F5344CB8AC3E}">
        <p14:creationId xmlns:p14="http://schemas.microsoft.com/office/powerpoint/2010/main" val="3540135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bramsland@dwhs.co.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sciencedirect.com/science/article/pii/S0885201409000471" TargetMode="External"/><Relationship Id="rId1" Type="http://schemas.openxmlformats.org/officeDocument/2006/relationships/slideLayout" Target="../slideLayouts/slideLayout7.xml"/><Relationship Id="rId4" Type="http://schemas.openxmlformats.org/officeDocument/2006/relationships/hyperlink" Target="https://www.youtube.com/watch?v=mzCEJVtED0U"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theguardian.com/education/2016/jan/23/spaced-repetition-a-hack-to-make-your-brain-store-information"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theguardian.com/education/2016/jan/23/spaced-repetition-a-hack-to-make-your-brain-store-information" TargetMode="External"/><Relationship Id="rId2" Type="http://schemas.openxmlformats.org/officeDocument/2006/relationships/hyperlink" Target="https://www.sciencedirect.com/science/article/pii/S0885201409000471" TargetMode="Externa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hyperlink" Target="https://www.mindmapping.com/theory-behind-mind-maps.php" TargetMode="External"/><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825" y="888827"/>
            <a:ext cx="8552411" cy="1325563"/>
          </a:xfrm>
        </p:spPr>
        <p:txBody>
          <a:bodyPr>
            <a:noAutofit/>
          </a:bodyPr>
          <a:lstStyle/>
          <a:p>
            <a:pPr algn="ctr"/>
            <a:r>
              <a:rPr lang="en-GB" sz="5400" b="1" dirty="0"/>
              <a:t>Supporting my child’s independent Learning</a:t>
            </a:r>
            <a:r>
              <a:rPr lang="en-GB" sz="5400" dirty="0"/>
              <a:t> </a:t>
            </a:r>
            <a:r>
              <a:rPr lang="en-GB" sz="7200" dirty="0"/>
              <a:t/>
            </a:r>
            <a:br>
              <a:rPr lang="en-GB" sz="7200" dirty="0"/>
            </a:br>
            <a:endParaRPr lang="en-GB" sz="7200" dirty="0"/>
          </a:p>
        </p:txBody>
      </p:sp>
      <p:sp>
        <p:nvSpPr>
          <p:cNvPr id="3" name="Content Placeholder 2"/>
          <p:cNvSpPr>
            <a:spLocks noGrp="1"/>
          </p:cNvSpPr>
          <p:nvPr>
            <p:ph idx="1"/>
          </p:nvPr>
        </p:nvSpPr>
        <p:spPr>
          <a:xfrm>
            <a:off x="2759825" y="2291138"/>
            <a:ext cx="8635538" cy="4351338"/>
          </a:xfrm>
        </p:spPr>
        <p:txBody>
          <a:bodyPr>
            <a:normAutofit/>
          </a:bodyPr>
          <a:lstStyle/>
          <a:p>
            <a:pPr marL="0" indent="0" algn="just" fontAlgn="base">
              <a:buNone/>
            </a:pPr>
            <a:r>
              <a:rPr lang="en-GB" sz="1500" dirty="0"/>
              <a:t>As you know, whilst the school is closed its important to continue to support your child’s learning from home. As well as the packs already provided for students on office 365 by individual subject areas please find attached a </a:t>
            </a:r>
            <a:r>
              <a:rPr lang="en-GB" sz="1500" dirty="0" err="1"/>
              <a:t>powerpoint</a:t>
            </a:r>
            <a:r>
              <a:rPr lang="en-GB" sz="1500" dirty="0"/>
              <a:t> with some tips and links to further information that will be useful now and in the future to help your child build the independent learning skills essential for creating deep, embedded knowledge.   </a:t>
            </a:r>
          </a:p>
          <a:p>
            <a:pPr marL="0" indent="0" algn="just" fontAlgn="base">
              <a:buNone/>
            </a:pPr>
            <a:r>
              <a:rPr lang="en-GB" sz="1500" dirty="0"/>
              <a:t> </a:t>
            </a:r>
          </a:p>
          <a:p>
            <a:pPr marL="0" indent="0" algn="just" fontAlgn="base">
              <a:buNone/>
            </a:pPr>
            <a:r>
              <a:rPr lang="en-GB" sz="1500" dirty="0"/>
              <a:t>These principles are not only useful during the school closure but will support your child throughout their whole education. If you have any questions about how to further support your child’s independent learning please contact Mr </a:t>
            </a:r>
            <a:r>
              <a:rPr lang="en-GB" sz="1500" dirty="0" err="1"/>
              <a:t>Ramsland</a:t>
            </a:r>
            <a:r>
              <a:rPr lang="en-GB" sz="1500" dirty="0"/>
              <a:t> via email on </a:t>
            </a:r>
            <a:r>
              <a:rPr lang="en-GB" sz="1500" dirty="0">
                <a:hlinkClick r:id="rId2"/>
              </a:rPr>
              <a:t>bramsland@dwhs.co.uk</a:t>
            </a:r>
            <a:r>
              <a:rPr lang="en-GB" sz="1500" dirty="0"/>
              <a:t> </a:t>
            </a:r>
          </a:p>
          <a:p>
            <a:pPr marL="0" indent="0" algn="just">
              <a:buNone/>
            </a:pPr>
            <a:endParaRPr lang="en-GB" sz="1500" dirty="0"/>
          </a:p>
        </p:txBody>
      </p:sp>
    </p:spTree>
    <p:extLst>
      <p:ext uri="{BB962C8B-B14F-4D97-AF65-F5344CB8AC3E}">
        <p14:creationId xmlns:p14="http://schemas.microsoft.com/office/powerpoint/2010/main" val="571744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8076" y="2417763"/>
            <a:ext cx="35671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2417763"/>
            <a:ext cx="3429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78075" y="1647825"/>
            <a:ext cx="3544888" cy="769938"/>
          </a:xfrm>
          <a:prstGeom prst="rect">
            <a:avLst/>
          </a:prstGeom>
        </p:spPr>
        <p:txBody>
          <a:bodyPr>
            <a:spAutoFit/>
          </a:bodyPr>
          <a:lstStyle/>
          <a:p>
            <a:pPr eaLnBrk="1" hangingPunct="1">
              <a:defRPr/>
            </a:pPr>
            <a:r>
              <a:rPr lang="en-GB" sz="2200" i="1" dirty="0">
                <a:solidFill>
                  <a:srgbClr val="5D534B"/>
                </a:solidFill>
              </a:rPr>
              <a:t>practice session performance</a:t>
            </a:r>
          </a:p>
          <a:p>
            <a:pPr eaLnBrk="1" hangingPunct="1">
              <a:defRPr/>
            </a:pPr>
            <a:r>
              <a:rPr lang="en-GB" sz="2200" i="1" dirty="0">
                <a:solidFill>
                  <a:srgbClr val="5D534B"/>
                </a:solidFill>
              </a:rPr>
              <a:t>  </a:t>
            </a:r>
          </a:p>
        </p:txBody>
      </p:sp>
      <p:sp>
        <p:nvSpPr>
          <p:cNvPr id="7" name="Rectangle 6"/>
          <p:cNvSpPr/>
          <p:nvPr/>
        </p:nvSpPr>
        <p:spPr>
          <a:xfrm>
            <a:off x="6877050" y="1647825"/>
            <a:ext cx="3157538" cy="769938"/>
          </a:xfrm>
          <a:prstGeom prst="rect">
            <a:avLst/>
          </a:prstGeom>
        </p:spPr>
        <p:txBody>
          <a:bodyPr>
            <a:spAutoFit/>
          </a:bodyPr>
          <a:lstStyle/>
          <a:p>
            <a:pPr eaLnBrk="1" hangingPunct="1">
              <a:defRPr/>
            </a:pPr>
            <a:r>
              <a:rPr lang="en-GB" sz="2200" i="1" dirty="0">
                <a:solidFill>
                  <a:srgbClr val="5D534B"/>
                </a:solidFill>
              </a:rPr>
              <a:t>test session performance</a:t>
            </a:r>
          </a:p>
          <a:p>
            <a:pPr eaLnBrk="1" hangingPunct="1">
              <a:defRPr/>
            </a:pPr>
            <a:r>
              <a:rPr lang="en-GB" sz="2200" i="1" dirty="0">
                <a:solidFill>
                  <a:srgbClr val="5D534B"/>
                </a:solidFill>
              </a:rPr>
              <a:t>  </a:t>
            </a:r>
          </a:p>
        </p:txBody>
      </p:sp>
      <p:sp>
        <p:nvSpPr>
          <p:cNvPr id="8" name="Rectangle 7"/>
          <p:cNvSpPr/>
          <p:nvPr/>
        </p:nvSpPr>
        <p:spPr>
          <a:xfrm>
            <a:off x="7435850" y="5527676"/>
            <a:ext cx="3595688" cy="339725"/>
          </a:xfrm>
          <a:prstGeom prst="rect">
            <a:avLst/>
          </a:prstGeom>
        </p:spPr>
        <p:txBody>
          <a:bodyPr>
            <a:spAutoFit/>
          </a:bodyPr>
          <a:lstStyle/>
          <a:p>
            <a:pPr eaLnBrk="1" hangingPunct="1">
              <a:defRPr/>
            </a:pPr>
            <a:r>
              <a:rPr lang="en-GB" sz="1600" i="1" dirty="0">
                <a:solidFill>
                  <a:srgbClr val="5D534B"/>
                </a:solidFill>
              </a:rPr>
              <a:t>Rohrer &amp; Kelli (2007). </a:t>
            </a:r>
            <a:r>
              <a:rPr lang="en-GB" sz="1600" i="1" dirty="0" err="1">
                <a:solidFill>
                  <a:srgbClr val="5D534B"/>
                </a:solidFill>
              </a:rPr>
              <a:t>Instr</a:t>
            </a:r>
            <a:r>
              <a:rPr lang="en-GB" sz="1600" i="1" dirty="0">
                <a:solidFill>
                  <a:srgbClr val="5D534B"/>
                </a:solidFill>
              </a:rPr>
              <a:t> Science</a:t>
            </a:r>
          </a:p>
        </p:txBody>
      </p:sp>
      <p:sp>
        <p:nvSpPr>
          <p:cNvPr id="9" name="Subtitle 2"/>
          <p:cNvSpPr txBox="1">
            <a:spLocks/>
          </p:cNvSpPr>
          <p:nvPr/>
        </p:nvSpPr>
        <p:spPr>
          <a:xfrm>
            <a:off x="2208213" y="549276"/>
            <a:ext cx="3097212" cy="576263"/>
          </a:xfrm>
          <a:prstGeom prst="rect">
            <a:avLst/>
          </a:prstGeom>
        </p:spPr>
        <p:txBody>
          <a:bodyPr>
            <a:normAutofit fontScale="92500"/>
          </a:bodyPr>
          <a:lstStyle>
            <a:lvl1pPr marL="342900" indent="-3429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pPr marL="0" indent="0" eaLnBrk="1" fontAlgn="auto" hangingPunct="1">
              <a:spcAft>
                <a:spcPts val="0"/>
              </a:spcAft>
              <a:buNone/>
              <a:defRPr/>
            </a:pPr>
            <a:r>
              <a:rPr lang="en-GB" sz="2400" b="1" kern="0" dirty="0">
                <a:solidFill>
                  <a:srgbClr val="660033"/>
                </a:solidFill>
              </a:rPr>
              <a:t>2. Interleaving: evidence</a:t>
            </a:r>
          </a:p>
        </p:txBody>
      </p:sp>
      <p:sp>
        <p:nvSpPr>
          <p:cNvPr id="10" name="Rectangle 9"/>
          <p:cNvSpPr/>
          <p:nvPr/>
        </p:nvSpPr>
        <p:spPr>
          <a:xfrm>
            <a:off x="2400302" y="5243055"/>
            <a:ext cx="3544887" cy="738187"/>
          </a:xfrm>
          <a:prstGeom prst="rect">
            <a:avLst/>
          </a:prstGeom>
        </p:spPr>
        <p:txBody>
          <a:bodyPr>
            <a:spAutoFit/>
          </a:bodyPr>
          <a:lstStyle/>
          <a:p>
            <a:pPr eaLnBrk="1" hangingPunct="1">
              <a:defRPr/>
            </a:pPr>
            <a:r>
              <a:rPr lang="en-GB" sz="2000" dirty="0">
                <a:solidFill>
                  <a:srgbClr val="660033"/>
                </a:solidFill>
              </a:rPr>
              <a:t>Mixer: A B C D, D B A D …</a:t>
            </a:r>
          </a:p>
          <a:p>
            <a:pPr eaLnBrk="1" hangingPunct="1">
              <a:defRPr/>
            </a:pPr>
            <a:r>
              <a:rPr lang="en-GB" sz="2000" dirty="0">
                <a:solidFill>
                  <a:srgbClr val="660033"/>
                </a:solidFill>
              </a:rPr>
              <a:t>Blocker: A </a:t>
            </a:r>
            <a:r>
              <a:rPr lang="en-GB" sz="2000" dirty="0" err="1">
                <a:solidFill>
                  <a:srgbClr val="660033"/>
                </a:solidFill>
              </a:rPr>
              <a:t>A</a:t>
            </a:r>
            <a:r>
              <a:rPr lang="en-GB" sz="2000" dirty="0">
                <a:solidFill>
                  <a:srgbClr val="660033"/>
                </a:solidFill>
              </a:rPr>
              <a:t> </a:t>
            </a:r>
            <a:r>
              <a:rPr lang="en-GB" sz="2000" dirty="0" err="1">
                <a:solidFill>
                  <a:srgbClr val="660033"/>
                </a:solidFill>
              </a:rPr>
              <a:t>A</a:t>
            </a:r>
            <a:r>
              <a:rPr lang="en-GB" sz="2000" dirty="0">
                <a:solidFill>
                  <a:srgbClr val="660033"/>
                </a:solidFill>
              </a:rPr>
              <a:t> </a:t>
            </a:r>
            <a:r>
              <a:rPr lang="en-GB" sz="2000" dirty="0" err="1">
                <a:solidFill>
                  <a:srgbClr val="660033"/>
                </a:solidFill>
              </a:rPr>
              <a:t>A</a:t>
            </a:r>
            <a:r>
              <a:rPr lang="en-GB" sz="2000" dirty="0">
                <a:solidFill>
                  <a:srgbClr val="660033"/>
                </a:solidFill>
              </a:rPr>
              <a:t>, B </a:t>
            </a:r>
            <a:r>
              <a:rPr lang="en-GB" sz="2000" dirty="0" err="1">
                <a:solidFill>
                  <a:srgbClr val="660033"/>
                </a:solidFill>
              </a:rPr>
              <a:t>B</a:t>
            </a:r>
            <a:r>
              <a:rPr lang="en-GB" sz="2000" dirty="0">
                <a:solidFill>
                  <a:srgbClr val="660033"/>
                </a:solidFill>
              </a:rPr>
              <a:t> </a:t>
            </a:r>
            <a:r>
              <a:rPr lang="en-GB" sz="2000" dirty="0" err="1">
                <a:solidFill>
                  <a:srgbClr val="660033"/>
                </a:solidFill>
              </a:rPr>
              <a:t>B</a:t>
            </a:r>
            <a:r>
              <a:rPr lang="en-GB" sz="2000" dirty="0">
                <a:solidFill>
                  <a:srgbClr val="660033"/>
                </a:solidFill>
              </a:rPr>
              <a:t> B …</a:t>
            </a:r>
            <a:r>
              <a:rPr lang="en-GB" sz="2000" i="1" dirty="0">
                <a:solidFill>
                  <a:srgbClr val="660033"/>
                </a:solidFill>
              </a:rPr>
              <a:t>  </a:t>
            </a:r>
            <a:r>
              <a:rPr lang="en-GB" sz="2200" i="1" dirty="0">
                <a:solidFill>
                  <a:srgbClr val="660033"/>
                </a:solidFill>
              </a:rPr>
              <a:t> </a:t>
            </a:r>
          </a:p>
        </p:txBody>
      </p:sp>
    </p:spTree>
    <p:extLst>
      <p:ext uri="{BB962C8B-B14F-4D97-AF65-F5344CB8AC3E}">
        <p14:creationId xmlns:p14="http://schemas.microsoft.com/office/powerpoint/2010/main" val="147745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208213" y="412750"/>
            <a:ext cx="3097212" cy="431800"/>
          </a:xfrm>
          <a:prstGeom prst="rect">
            <a:avLst/>
          </a:prstGeom>
        </p:spPr>
        <p:txBody>
          <a:bodyPr>
            <a:normAutofit lnSpcReduction="10000"/>
          </a:bodyPr>
          <a:lstStyle>
            <a:lvl1pPr marL="342900" indent="-3429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pPr marL="0" indent="0" eaLnBrk="1" fontAlgn="auto" hangingPunct="1">
              <a:spcAft>
                <a:spcPts val="0"/>
              </a:spcAft>
              <a:buNone/>
              <a:defRPr/>
            </a:pPr>
            <a:r>
              <a:rPr lang="en-GB" sz="2400" b="1" kern="0" dirty="0">
                <a:solidFill>
                  <a:srgbClr val="C00000"/>
                </a:solidFill>
              </a:rPr>
              <a:t>3. Retrieval Practice</a:t>
            </a:r>
          </a:p>
        </p:txBody>
      </p:sp>
      <p:pic>
        <p:nvPicPr>
          <p:cNvPr id="5" name="Picture 2" descr="Image result for school 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2101851"/>
            <a:ext cx="2803525"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01046" y="1089093"/>
            <a:ext cx="8405812" cy="707886"/>
          </a:xfrm>
          <a:prstGeom prst="rect">
            <a:avLst/>
          </a:prstGeom>
        </p:spPr>
        <p:txBody>
          <a:bodyPr>
            <a:spAutoFit/>
          </a:bodyPr>
          <a:lstStyle/>
          <a:p>
            <a:pPr eaLnBrk="1" hangingPunct="1">
              <a:defRPr/>
            </a:pPr>
            <a:r>
              <a:rPr lang="en-GB" sz="2000" i="1" dirty="0">
                <a:solidFill>
                  <a:srgbClr val="5D534B"/>
                </a:solidFill>
              </a:rPr>
              <a:t>Devote some of the learning period to retrieving the to-be-remembered information through testing it with proper feedback.</a:t>
            </a:r>
          </a:p>
        </p:txBody>
      </p:sp>
      <p:sp>
        <p:nvSpPr>
          <p:cNvPr id="7" name="Rectangle 6"/>
          <p:cNvSpPr/>
          <p:nvPr/>
        </p:nvSpPr>
        <p:spPr>
          <a:xfrm>
            <a:off x="2555875" y="3975100"/>
            <a:ext cx="6783388" cy="769938"/>
          </a:xfrm>
          <a:prstGeom prst="rect">
            <a:avLst/>
          </a:prstGeom>
        </p:spPr>
        <p:txBody>
          <a:bodyPr>
            <a:spAutoFit/>
          </a:bodyPr>
          <a:lstStyle/>
          <a:p>
            <a:pPr eaLnBrk="1" hangingPunct="1">
              <a:defRPr/>
            </a:pPr>
            <a:r>
              <a:rPr lang="en-GB" sz="2200" dirty="0">
                <a:solidFill>
                  <a:srgbClr val="5D534B"/>
                </a:solidFill>
              </a:rPr>
              <a:t>answering questions is strengthening memory</a:t>
            </a:r>
          </a:p>
          <a:p>
            <a:pPr algn="ctr" eaLnBrk="1" hangingPunct="1">
              <a:defRPr/>
            </a:pPr>
            <a:r>
              <a:rPr lang="en-GB" sz="2200" dirty="0">
                <a:solidFill>
                  <a:srgbClr val="5D534B"/>
                </a:solidFill>
              </a:rPr>
              <a:t>active learning &gt;  passive learning</a:t>
            </a:r>
          </a:p>
        </p:txBody>
      </p:sp>
    </p:spTree>
    <p:extLst>
      <p:ext uri="{BB962C8B-B14F-4D97-AF65-F5344CB8AC3E}">
        <p14:creationId xmlns:p14="http://schemas.microsoft.com/office/powerpoint/2010/main" val="149586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208213" y="549276"/>
            <a:ext cx="4545012" cy="576263"/>
          </a:xfrm>
          <a:prstGeom prst="rect">
            <a:avLst/>
          </a:prstGeom>
        </p:spPr>
        <p:txBody>
          <a:bodyPr>
            <a:normAutofit/>
          </a:bodyPr>
          <a:lstStyle>
            <a:lvl1pPr marL="342900" indent="-3429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pPr marL="0" indent="0" eaLnBrk="1" fontAlgn="auto" hangingPunct="1">
              <a:spcAft>
                <a:spcPts val="0"/>
              </a:spcAft>
              <a:buNone/>
              <a:defRPr/>
            </a:pPr>
            <a:r>
              <a:rPr lang="en-GB" sz="2400" b="1" kern="0" dirty="0">
                <a:solidFill>
                  <a:srgbClr val="C00000"/>
                </a:solidFill>
              </a:rPr>
              <a:t>3. Retrieval Practice: evidence</a:t>
            </a:r>
          </a:p>
        </p:txBody>
      </p:sp>
      <p:pic>
        <p:nvPicPr>
          <p:cNvPr id="5" name="Picture 4" descr="http://socrates.berkeley.edu/~kihlstrm/images/GSI_2011/RoedigerKarpicke.JPG"/>
          <p:cNvPicPr>
            <a:picLocks noChangeAspect="1" noChangeArrowheads="1"/>
          </p:cNvPicPr>
          <p:nvPr/>
        </p:nvPicPr>
        <p:blipFill>
          <a:blip r:embed="rId2" cstate="print">
            <a:extLst>
              <a:ext uri="{28A0092B-C50C-407E-A947-70E740481C1C}">
                <a14:useLocalDpi xmlns:a14="http://schemas.microsoft.com/office/drawing/2010/main" val="0"/>
              </a:ext>
            </a:extLst>
          </a:blip>
          <a:srcRect l="-2" r="-1035"/>
          <a:stretch>
            <a:fillRect/>
          </a:stretch>
        </p:blipFill>
        <p:spPr bwMode="auto">
          <a:xfrm>
            <a:off x="2054225" y="1730375"/>
            <a:ext cx="7488238"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51313" y="6429376"/>
            <a:ext cx="7224712" cy="307975"/>
          </a:xfrm>
          <a:prstGeom prst="rect">
            <a:avLst/>
          </a:prstGeom>
        </p:spPr>
        <p:txBody>
          <a:bodyPr>
            <a:spAutoFit/>
          </a:bodyPr>
          <a:lstStyle/>
          <a:p>
            <a:pPr eaLnBrk="1" hangingPunct="1">
              <a:defRPr/>
            </a:pPr>
            <a:r>
              <a:rPr lang="en-GB" sz="1400" i="1" dirty="0" err="1">
                <a:solidFill>
                  <a:srgbClr val="5D534B"/>
                </a:solidFill>
              </a:rPr>
              <a:t>Roediger</a:t>
            </a:r>
            <a:r>
              <a:rPr lang="en-GB" sz="1400" i="1" dirty="0">
                <a:solidFill>
                  <a:srgbClr val="5D534B"/>
                </a:solidFill>
              </a:rPr>
              <a:t> &amp; </a:t>
            </a:r>
            <a:r>
              <a:rPr lang="en-GB" sz="1400" i="1" dirty="0" err="1">
                <a:solidFill>
                  <a:srgbClr val="5D534B"/>
                </a:solidFill>
              </a:rPr>
              <a:t>Karpicke</a:t>
            </a:r>
            <a:r>
              <a:rPr lang="en-GB" sz="1400" i="1" dirty="0">
                <a:solidFill>
                  <a:srgbClr val="5D534B"/>
                </a:solidFill>
              </a:rPr>
              <a:t> (2006). Perspectives on Psychological Science </a:t>
            </a:r>
          </a:p>
        </p:txBody>
      </p:sp>
      <p:sp>
        <p:nvSpPr>
          <p:cNvPr id="7" name="Rectangle 6"/>
          <p:cNvSpPr/>
          <p:nvPr/>
        </p:nvSpPr>
        <p:spPr>
          <a:xfrm>
            <a:off x="4919664" y="2867025"/>
            <a:ext cx="1423987"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Rectangle 7"/>
          <p:cNvSpPr/>
          <p:nvPr/>
        </p:nvSpPr>
        <p:spPr>
          <a:xfrm>
            <a:off x="6567488" y="3344863"/>
            <a:ext cx="1282700" cy="1808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extLst>
      <p:ext uri="{BB962C8B-B14F-4D97-AF65-F5344CB8AC3E}">
        <p14:creationId xmlns:p14="http://schemas.microsoft.com/office/powerpoint/2010/main" val="16967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208213" y="412750"/>
            <a:ext cx="3097212" cy="431800"/>
          </a:xfrm>
          <a:prstGeom prst="rect">
            <a:avLst/>
          </a:prstGeom>
        </p:spPr>
        <p:txBody>
          <a:bodyPr>
            <a:normAutofit lnSpcReduction="10000"/>
          </a:bodyPr>
          <a:lstStyle>
            <a:lvl1pPr marL="342900" indent="-3429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pPr marL="0" indent="0" eaLnBrk="1" fontAlgn="auto" hangingPunct="1">
              <a:spcAft>
                <a:spcPts val="0"/>
              </a:spcAft>
              <a:buNone/>
              <a:defRPr/>
            </a:pPr>
            <a:r>
              <a:rPr lang="en-GB" sz="2400" b="1" kern="0" dirty="0" smtClean="0">
                <a:solidFill>
                  <a:srgbClr val="C00000"/>
                </a:solidFill>
              </a:rPr>
              <a:t>4. </a:t>
            </a:r>
            <a:r>
              <a:rPr lang="en-GB" sz="2400" b="1" kern="0" dirty="0">
                <a:solidFill>
                  <a:srgbClr val="C00000"/>
                </a:solidFill>
              </a:rPr>
              <a:t>Sleep </a:t>
            </a:r>
          </a:p>
        </p:txBody>
      </p:sp>
      <p:pic>
        <p:nvPicPr>
          <p:cNvPr id="5" name="Picture 4" descr="Image result for sleep students"/>
          <p:cNvPicPr>
            <a:picLocks noChangeAspect="1" noChangeArrowheads="1"/>
          </p:cNvPicPr>
          <p:nvPr/>
        </p:nvPicPr>
        <p:blipFill>
          <a:blip r:embed="rId2" cstate="print">
            <a:extLst>
              <a:ext uri="{28A0092B-C50C-407E-A947-70E740481C1C}">
                <a14:useLocalDpi xmlns:a14="http://schemas.microsoft.com/office/drawing/2010/main" val="0"/>
              </a:ext>
            </a:extLst>
          </a:blip>
          <a:srcRect t="-2" b="-758"/>
          <a:stretch>
            <a:fillRect/>
          </a:stretch>
        </p:blipFill>
        <p:spPr bwMode="auto">
          <a:xfrm>
            <a:off x="4008438" y="1460501"/>
            <a:ext cx="3916362"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664200" y="4772025"/>
            <a:ext cx="5003800" cy="338138"/>
          </a:xfrm>
          <a:prstGeom prst="rect">
            <a:avLst/>
          </a:prstGeom>
        </p:spPr>
        <p:txBody>
          <a:bodyPr>
            <a:spAutoFit/>
          </a:bodyPr>
          <a:lstStyle/>
          <a:p>
            <a:pPr eaLnBrk="1" hangingPunct="1">
              <a:defRPr/>
            </a:pPr>
            <a:r>
              <a:rPr lang="en-GB" sz="1600" i="1" dirty="0" err="1">
                <a:solidFill>
                  <a:srgbClr val="5D534B"/>
                </a:solidFill>
              </a:rPr>
              <a:t>Diekelmann</a:t>
            </a:r>
            <a:r>
              <a:rPr lang="en-GB" sz="1600" i="1" dirty="0">
                <a:solidFill>
                  <a:srgbClr val="5D534B"/>
                </a:solidFill>
              </a:rPr>
              <a:t> &amp; Born. (2010). Nature Review</a:t>
            </a:r>
          </a:p>
        </p:txBody>
      </p:sp>
    </p:spTree>
    <p:extLst>
      <p:ext uri="{BB962C8B-B14F-4D97-AF65-F5344CB8AC3E}">
        <p14:creationId xmlns:p14="http://schemas.microsoft.com/office/powerpoint/2010/main" val="1256909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555082" y="1119002"/>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dirty="0"/>
              <a:t>What is happening when we sleep?</a:t>
            </a:r>
          </a:p>
        </p:txBody>
      </p:sp>
      <p:pic>
        <p:nvPicPr>
          <p:cNvPr id="5" name="Picture 2" descr="http://static.ddmcdn.com/gif/sleep-stag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925" y="2487613"/>
            <a:ext cx="418623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4727575" y="1476376"/>
            <a:ext cx="4806950" cy="2487613"/>
            <a:chOff x="3203848" y="1476375"/>
            <a:chExt cx="4806280" cy="2486819"/>
          </a:xfrm>
        </p:grpSpPr>
        <p:sp>
          <p:nvSpPr>
            <p:cNvPr id="7" name="Rectangle 1"/>
            <p:cNvSpPr>
              <a:spLocks noChangeArrowheads="1"/>
            </p:cNvSpPr>
            <p:nvPr/>
          </p:nvSpPr>
          <p:spPr bwMode="auto">
            <a:xfrm>
              <a:off x="3203848" y="2132856"/>
              <a:ext cx="792088" cy="1830338"/>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endParaRPr lang="en-GB" altLang="en-US"/>
            </a:p>
          </p:txBody>
        </p:sp>
        <p:pic>
          <p:nvPicPr>
            <p:cNvPr id="8" name="Picture 6" descr="https://encrypted-tbn1.gstatic.com/images?q=tbn:ANd9GcRyLF_Yaj-mvf-yqWuHjC6r1r7FfviUNlAWRye7RVWyMIShemYC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476375"/>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2"/>
            <p:cNvSpPr>
              <a:spLocks noChangeArrowheads="1"/>
            </p:cNvSpPr>
            <p:nvPr/>
          </p:nvSpPr>
          <p:spPr bwMode="auto">
            <a:xfrm>
              <a:off x="4211960" y="2132856"/>
              <a:ext cx="2232248" cy="354757"/>
            </a:xfrm>
            <a:prstGeom prst="rightArrow">
              <a:avLst>
                <a:gd name="adj1" fmla="val 50000"/>
                <a:gd name="adj2" fmla="val 49989"/>
              </a:avLst>
            </a:prstGeom>
            <a:solidFill>
              <a:srgbClr val="FF0000"/>
            </a:solidFill>
            <a:ln w="50800" algn="ctr">
              <a:solidFill>
                <a:srgbClr val="FF0000"/>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defRPr>
              </a:lvl9pPr>
            </a:lstStyle>
            <a:p>
              <a:endParaRPr lang="en-GB" altLang="en-US"/>
            </a:p>
          </p:txBody>
        </p:sp>
      </p:grpSp>
      <p:sp>
        <p:nvSpPr>
          <p:cNvPr id="10" name="TextBox 9"/>
          <p:cNvSpPr txBox="1"/>
          <p:nvPr/>
        </p:nvSpPr>
        <p:spPr>
          <a:xfrm>
            <a:off x="6959600" y="3716338"/>
            <a:ext cx="3384550" cy="1631216"/>
          </a:xfrm>
          <a:prstGeom prst="rect">
            <a:avLst/>
          </a:prstGeom>
          <a:noFill/>
        </p:spPr>
        <p:txBody>
          <a:bodyPr>
            <a:spAutoFit/>
          </a:bodyPr>
          <a:lstStyle/>
          <a:p>
            <a:pPr>
              <a:defRPr/>
            </a:pPr>
            <a:r>
              <a:rPr lang="en-GB" sz="2000" dirty="0"/>
              <a:t>The hippocampus is refreshing the information from the day thereby strengthening representations elsewhere in the brain – i.e. consolidations</a:t>
            </a:r>
          </a:p>
        </p:txBody>
      </p:sp>
      <p:sp>
        <p:nvSpPr>
          <p:cNvPr id="12" name="Subtitle 2"/>
          <p:cNvSpPr txBox="1">
            <a:spLocks/>
          </p:cNvSpPr>
          <p:nvPr/>
        </p:nvSpPr>
        <p:spPr>
          <a:xfrm>
            <a:off x="2208213" y="412750"/>
            <a:ext cx="3097212" cy="431800"/>
          </a:xfrm>
          <a:prstGeom prst="rect">
            <a:avLst/>
          </a:prstGeom>
        </p:spPr>
        <p:txBody>
          <a:bodyPr>
            <a:normAutofit lnSpcReduction="10000"/>
          </a:bodyPr>
          <a:lstStyle>
            <a:lvl1pPr marL="342900" indent="-3429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pPr marL="0" indent="0" eaLnBrk="1" fontAlgn="auto" hangingPunct="1">
              <a:spcAft>
                <a:spcPts val="0"/>
              </a:spcAft>
              <a:buNone/>
              <a:defRPr/>
            </a:pPr>
            <a:r>
              <a:rPr lang="en-GB" sz="2400" b="1" kern="0" dirty="0" smtClean="0">
                <a:solidFill>
                  <a:srgbClr val="C00000"/>
                </a:solidFill>
              </a:rPr>
              <a:t>4. </a:t>
            </a:r>
            <a:r>
              <a:rPr lang="en-GB" sz="2400" b="1" kern="0" dirty="0">
                <a:solidFill>
                  <a:srgbClr val="C00000"/>
                </a:solidFill>
              </a:rPr>
              <a:t>Sleep: evidence </a:t>
            </a:r>
          </a:p>
        </p:txBody>
      </p:sp>
    </p:spTree>
    <p:extLst>
      <p:ext uri="{BB962C8B-B14F-4D97-AF65-F5344CB8AC3E}">
        <p14:creationId xmlns:p14="http://schemas.microsoft.com/office/powerpoint/2010/main" val="23377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2016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87774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91162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29612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30044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aced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829" y="0"/>
            <a:ext cx="7886007" cy="5914506"/>
          </a:xfrm>
          <a:prstGeom prst="rect">
            <a:avLst/>
          </a:prstGeom>
        </p:spPr>
      </p:pic>
    </p:spTree>
    <p:extLst>
      <p:ext uri="{BB962C8B-B14F-4D97-AF65-F5344CB8AC3E}">
        <p14:creationId xmlns:p14="http://schemas.microsoft.com/office/powerpoint/2010/main" val="2569270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5785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80053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86222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68055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al Co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21301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0849" y="160338"/>
            <a:ext cx="8676456" cy="523220"/>
          </a:xfrm>
          <a:prstGeom prst="rect">
            <a:avLst/>
          </a:prstGeom>
          <a:noFill/>
        </p:spPr>
        <p:txBody>
          <a:bodyPr wrap="square" rtlCol="0">
            <a:spAutoFit/>
          </a:bodyPr>
          <a:lstStyle/>
          <a:p>
            <a:r>
              <a:rPr lang="en-GB" sz="2800" u="sng" dirty="0" smtClean="0"/>
              <a:t>Flash cards: Top tips</a:t>
            </a:r>
            <a:endParaRPr lang="en-GB" sz="2800" u="sng" dirty="0"/>
          </a:p>
        </p:txBody>
      </p:sp>
      <p:sp>
        <p:nvSpPr>
          <p:cNvPr id="6" name="TextBox 5"/>
          <p:cNvSpPr txBox="1"/>
          <p:nvPr/>
        </p:nvSpPr>
        <p:spPr>
          <a:xfrm>
            <a:off x="7626096" y="564546"/>
            <a:ext cx="4031743" cy="2954655"/>
          </a:xfrm>
          <a:prstGeom prst="rect">
            <a:avLst/>
          </a:prstGeom>
          <a:noFill/>
        </p:spPr>
        <p:txBody>
          <a:bodyPr wrap="square" rtlCol="0">
            <a:spAutoFit/>
          </a:bodyPr>
          <a:lstStyle/>
          <a:p>
            <a:endParaRPr lang="en-GB" sz="2400" dirty="0" smtClean="0"/>
          </a:p>
          <a:p>
            <a:r>
              <a:rPr lang="en-GB" sz="2400" dirty="0" smtClean="0"/>
              <a:t>Keep information small and simple: avoid false positives. 1 question or term per card. </a:t>
            </a:r>
          </a:p>
          <a:p>
            <a:endParaRPr lang="en-GB" sz="2400" dirty="0"/>
          </a:p>
          <a:p>
            <a:r>
              <a:rPr lang="en-GB" sz="2400" dirty="0" smtClean="0"/>
              <a:t>Mix pictures/words picture: </a:t>
            </a:r>
            <a:r>
              <a:rPr lang="en-GB" sz="2400" dirty="0" smtClean="0">
                <a:hlinkClick r:id="rId2"/>
              </a:rPr>
              <a:t>picture superiority effect</a:t>
            </a:r>
            <a:endParaRPr lang="en-GB" dirty="0"/>
          </a:p>
          <a:p>
            <a:r>
              <a:rPr lang="en-GB" dirty="0" smtClean="0"/>
              <a:t> </a:t>
            </a:r>
          </a:p>
        </p:txBody>
      </p:sp>
      <p:sp>
        <p:nvSpPr>
          <p:cNvPr id="2" name="AutoShape 4" descr="Image result for leitner b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3"/>
          <a:stretch>
            <a:fillRect/>
          </a:stretch>
        </p:blipFill>
        <p:spPr>
          <a:xfrm>
            <a:off x="1872672" y="944716"/>
            <a:ext cx="5285234" cy="3963926"/>
          </a:xfrm>
          <a:prstGeom prst="rect">
            <a:avLst/>
          </a:prstGeom>
        </p:spPr>
      </p:pic>
      <p:sp>
        <p:nvSpPr>
          <p:cNvPr id="5" name="Rectangle 4"/>
          <p:cNvSpPr/>
          <p:nvPr/>
        </p:nvSpPr>
        <p:spPr>
          <a:xfrm>
            <a:off x="6811608" y="5033533"/>
            <a:ext cx="4974247" cy="646331"/>
          </a:xfrm>
          <a:prstGeom prst="rect">
            <a:avLst/>
          </a:prstGeom>
        </p:spPr>
        <p:txBody>
          <a:bodyPr wrap="none">
            <a:spAutoFit/>
          </a:bodyPr>
          <a:lstStyle/>
          <a:p>
            <a:r>
              <a:rPr lang="en-GB" dirty="0">
                <a:hlinkClick r:id="rId4"/>
              </a:rPr>
              <a:t>https://</a:t>
            </a:r>
            <a:r>
              <a:rPr lang="en-GB" dirty="0" smtClean="0">
                <a:hlinkClick r:id="rId4"/>
              </a:rPr>
              <a:t>www.youtube.com/watch?v=mzCEJVtED0U</a:t>
            </a:r>
            <a:endParaRPr lang="en-GB" dirty="0" smtClean="0"/>
          </a:p>
          <a:p>
            <a:endParaRPr lang="en-GB" dirty="0"/>
          </a:p>
        </p:txBody>
      </p:sp>
    </p:spTree>
    <p:extLst>
      <p:ext uri="{BB962C8B-B14F-4D97-AF65-F5344CB8AC3E}">
        <p14:creationId xmlns:p14="http://schemas.microsoft.com/office/powerpoint/2010/main" val="945046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2248" y="169636"/>
            <a:ext cx="8676456" cy="523220"/>
          </a:xfrm>
          <a:prstGeom prst="rect">
            <a:avLst/>
          </a:prstGeom>
          <a:noFill/>
        </p:spPr>
        <p:txBody>
          <a:bodyPr wrap="square" rtlCol="0">
            <a:spAutoFit/>
          </a:bodyPr>
          <a:lstStyle/>
          <a:p>
            <a:r>
              <a:rPr lang="en-GB" sz="2800" u="sng" dirty="0" smtClean="0"/>
              <a:t>Flash cards: Top tips</a:t>
            </a:r>
            <a:endParaRPr lang="en-GB" sz="2800" u="sng" dirty="0"/>
          </a:p>
        </p:txBody>
      </p:sp>
      <p:sp>
        <p:nvSpPr>
          <p:cNvPr id="6" name="TextBox 5"/>
          <p:cNvSpPr txBox="1"/>
          <p:nvPr/>
        </p:nvSpPr>
        <p:spPr>
          <a:xfrm>
            <a:off x="7955280" y="79914"/>
            <a:ext cx="3995167" cy="6001643"/>
          </a:xfrm>
          <a:prstGeom prst="rect">
            <a:avLst/>
          </a:prstGeom>
          <a:noFill/>
        </p:spPr>
        <p:txBody>
          <a:bodyPr wrap="square" rtlCol="0">
            <a:spAutoFit/>
          </a:bodyPr>
          <a:lstStyle/>
          <a:p>
            <a:endParaRPr lang="en-GB" sz="2400" dirty="0" smtClean="0"/>
          </a:p>
          <a:p>
            <a:r>
              <a:rPr lang="en-GB" sz="2400" dirty="0" smtClean="0"/>
              <a:t>On one side write the fact you’re trying to learn. </a:t>
            </a:r>
          </a:p>
          <a:p>
            <a:endParaRPr lang="en-GB" sz="2400" dirty="0"/>
          </a:p>
          <a:p>
            <a:r>
              <a:rPr lang="en-GB" sz="2400" dirty="0" smtClean="0"/>
              <a:t>For example for English you may want to learn the quote “Out damned spot.” You may do a drawing that will make the card more memorable. </a:t>
            </a:r>
          </a:p>
          <a:p>
            <a:endParaRPr lang="en-GB" sz="2400" dirty="0" smtClean="0"/>
          </a:p>
          <a:p>
            <a:r>
              <a:rPr lang="en-GB" sz="2400" dirty="0" smtClean="0"/>
              <a:t>On the reverse write your question. </a:t>
            </a:r>
          </a:p>
          <a:p>
            <a:r>
              <a:rPr lang="en-GB" sz="2400" dirty="0" smtClean="0"/>
              <a:t>e.g. “What quote demonstrates Lady Macbeth’s guilt is leading her towards insanity” </a:t>
            </a:r>
            <a:endParaRPr lang="en-GB" sz="2400" dirty="0"/>
          </a:p>
        </p:txBody>
      </p:sp>
      <p:sp>
        <p:nvSpPr>
          <p:cNvPr id="2" name="AutoShape 4" descr="Image result for leitner b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rotWithShape="1">
          <a:blip r:embed="rId2"/>
          <a:srcRect l="15391" t="28697" r="44552" b="24583"/>
          <a:stretch/>
        </p:blipFill>
        <p:spPr>
          <a:xfrm>
            <a:off x="2664911" y="953065"/>
            <a:ext cx="4926896" cy="3591503"/>
          </a:xfrm>
          <a:prstGeom prst="rect">
            <a:avLst/>
          </a:prstGeom>
        </p:spPr>
      </p:pic>
    </p:spTree>
    <p:extLst>
      <p:ext uri="{BB962C8B-B14F-4D97-AF65-F5344CB8AC3E}">
        <p14:creationId xmlns:p14="http://schemas.microsoft.com/office/powerpoint/2010/main" val="1513529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8840" y="160338"/>
            <a:ext cx="8676456" cy="523220"/>
          </a:xfrm>
          <a:prstGeom prst="rect">
            <a:avLst/>
          </a:prstGeom>
          <a:noFill/>
        </p:spPr>
        <p:txBody>
          <a:bodyPr wrap="square" rtlCol="0">
            <a:spAutoFit/>
          </a:bodyPr>
          <a:lstStyle/>
          <a:p>
            <a:r>
              <a:rPr lang="en-GB" sz="2800" u="sng" dirty="0" smtClean="0"/>
              <a:t>Flash cards: Your turn</a:t>
            </a:r>
            <a:endParaRPr lang="en-GB" sz="2800" u="sng" dirty="0"/>
          </a:p>
        </p:txBody>
      </p:sp>
      <p:sp>
        <p:nvSpPr>
          <p:cNvPr id="6" name="TextBox 5"/>
          <p:cNvSpPr txBox="1"/>
          <p:nvPr/>
        </p:nvSpPr>
        <p:spPr>
          <a:xfrm>
            <a:off x="2148840" y="637018"/>
            <a:ext cx="10789159" cy="1200329"/>
          </a:xfrm>
          <a:prstGeom prst="rect">
            <a:avLst/>
          </a:prstGeom>
          <a:noFill/>
        </p:spPr>
        <p:txBody>
          <a:bodyPr wrap="square" rtlCol="0">
            <a:spAutoFit/>
          </a:bodyPr>
          <a:lstStyle/>
          <a:p>
            <a:endParaRPr lang="en-GB" sz="2400" dirty="0" smtClean="0"/>
          </a:p>
          <a:p>
            <a:r>
              <a:rPr lang="en-GB" sz="2400" dirty="0" smtClean="0"/>
              <a:t>Create flashcards for these 5 facts you’ve learnt in the last week.  </a:t>
            </a:r>
          </a:p>
          <a:p>
            <a:endParaRPr lang="en-GB" sz="2400" dirty="0"/>
          </a:p>
        </p:txBody>
      </p:sp>
      <p:sp>
        <p:nvSpPr>
          <p:cNvPr id="2" name="AutoShape 4" descr="Image result for leitner b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stretch>
            <a:fillRect/>
          </a:stretch>
        </p:blipFill>
        <p:spPr>
          <a:xfrm>
            <a:off x="6565011" y="1837347"/>
            <a:ext cx="5312295" cy="3871759"/>
          </a:xfrm>
          <a:prstGeom prst="rect">
            <a:avLst/>
          </a:prstGeom>
        </p:spPr>
      </p:pic>
    </p:spTree>
    <p:extLst>
      <p:ext uri="{BB962C8B-B14F-4D97-AF65-F5344CB8AC3E}">
        <p14:creationId xmlns:p14="http://schemas.microsoft.com/office/powerpoint/2010/main" val="3955303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8874" y="163534"/>
            <a:ext cx="8676456" cy="523220"/>
          </a:xfrm>
          <a:prstGeom prst="rect">
            <a:avLst/>
          </a:prstGeom>
          <a:noFill/>
        </p:spPr>
        <p:txBody>
          <a:bodyPr wrap="square" rtlCol="0">
            <a:spAutoFit/>
          </a:bodyPr>
          <a:lstStyle/>
          <a:p>
            <a:r>
              <a:rPr lang="en-GB" sz="2800" u="sng" dirty="0" smtClean="0"/>
              <a:t>Flash cards: Top tips</a:t>
            </a:r>
            <a:endParaRPr lang="en-GB" sz="2800" u="sng" dirty="0"/>
          </a:p>
        </p:txBody>
      </p:sp>
      <p:sp>
        <p:nvSpPr>
          <p:cNvPr id="6" name="TextBox 5"/>
          <p:cNvSpPr txBox="1"/>
          <p:nvPr/>
        </p:nvSpPr>
        <p:spPr>
          <a:xfrm>
            <a:off x="7378447" y="3257014"/>
            <a:ext cx="4288536" cy="3600986"/>
          </a:xfrm>
          <a:prstGeom prst="rect">
            <a:avLst/>
          </a:prstGeom>
          <a:noFill/>
        </p:spPr>
        <p:txBody>
          <a:bodyPr wrap="square" rtlCol="0">
            <a:spAutoFit/>
          </a:bodyPr>
          <a:lstStyle/>
          <a:p>
            <a:endParaRPr lang="en-GB" sz="2400" dirty="0"/>
          </a:p>
          <a:p>
            <a:endParaRPr lang="en-GB" sz="2400" dirty="0" smtClean="0"/>
          </a:p>
          <a:p>
            <a:endParaRPr lang="en-GB" sz="2400" dirty="0"/>
          </a:p>
          <a:p>
            <a:endParaRPr lang="en-GB" sz="2400" dirty="0" smtClean="0"/>
          </a:p>
          <a:p>
            <a:endParaRPr lang="en-GB" sz="2400" dirty="0"/>
          </a:p>
          <a:p>
            <a:endParaRPr lang="en-GB" sz="2400" dirty="0" smtClean="0"/>
          </a:p>
          <a:p>
            <a:r>
              <a:rPr lang="en-GB" sz="2400" dirty="0" smtClean="0"/>
              <a:t>Use </a:t>
            </a:r>
            <a:r>
              <a:rPr lang="en-GB" sz="2400" dirty="0" smtClean="0">
                <a:hlinkClick r:id="rId2"/>
              </a:rPr>
              <a:t>spaced revision </a:t>
            </a:r>
            <a:r>
              <a:rPr lang="en-GB" sz="2400" dirty="0" smtClean="0"/>
              <a:t>strategies. </a:t>
            </a:r>
            <a:r>
              <a:rPr lang="en-GB" sz="2400" dirty="0" err="1" smtClean="0"/>
              <a:t>Leitner</a:t>
            </a:r>
            <a:r>
              <a:rPr lang="en-GB" sz="2400" dirty="0" smtClean="0"/>
              <a:t> box. </a:t>
            </a:r>
          </a:p>
          <a:p>
            <a:endParaRPr lang="en-GB" dirty="0"/>
          </a:p>
          <a:p>
            <a:r>
              <a:rPr lang="en-GB" dirty="0" smtClean="0"/>
              <a:t> </a:t>
            </a:r>
          </a:p>
        </p:txBody>
      </p:sp>
      <p:sp>
        <p:nvSpPr>
          <p:cNvPr id="2" name="AutoShape 4" descr="Image result for leitner b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stretch>
            <a:fillRect/>
          </a:stretch>
        </p:blipFill>
        <p:spPr>
          <a:xfrm>
            <a:off x="2603119" y="1051880"/>
            <a:ext cx="8207966" cy="3757864"/>
          </a:xfrm>
          <a:prstGeom prst="rect">
            <a:avLst/>
          </a:prstGeom>
        </p:spPr>
      </p:pic>
    </p:spTree>
    <p:extLst>
      <p:ext uri="{BB962C8B-B14F-4D97-AF65-F5344CB8AC3E}">
        <p14:creationId xmlns:p14="http://schemas.microsoft.com/office/powerpoint/2010/main" val="179792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trieval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63727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d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50989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trieval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73543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trieval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63701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trieval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64076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trieval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432228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trieval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75025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1 - FIGURE OUT HOW much time you have to revise</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Are you currently on school holidays and have a set period of time available time before you go back to school? </a:t>
            </a:r>
          </a:p>
          <a:p>
            <a:endParaRPr lang="en-GB" dirty="0" smtClean="0"/>
          </a:p>
          <a:p>
            <a:r>
              <a:rPr lang="en-GB" dirty="0" smtClean="0"/>
              <a:t>Is it term time but you want to get some revision done before and after school? </a:t>
            </a:r>
          </a:p>
          <a:p>
            <a:pPr marL="0" indent="0">
              <a:buNone/>
            </a:pPr>
            <a:endParaRPr lang="en-GB" dirty="0" smtClean="0"/>
          </a:p>
          <a:p>
            <a:r>
              <a:rPr lang="en-GB" dirty="0" smtClean="0"/>
              <a:t>Do you have an exam timetable which you can use to pace your revision against for each subject? </a:t>
            </a:r>
          </a:p>
          <a:p>
            <a:endParaRPr lang="en-GB" dirty="0" smtClean="0"/>
          </a:p>
          <a:p>
            <a:r>
              <a:rPr lang="en-GB" dirty="0" smtClean="0"/>
              <a:t>Whatever category you find yourself in, set a clear deadline so you have something to work towards. </a:t>
            </a:r>
            <a:endParaRPr lang="en-GB" dirty="0"/>
          </a:p>
        </p:txBody>
      </p:sp>
    </p:spTree>
    <p:extLst>
      <p:ext uri="{BB962C8B-B14F-4D97-AF65-F5344CB8AC3E}">
        <p14:creationId xmlns:p14="http://schemas.microsoft.com/office/powerpoint/2010/main" val="1062423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2 - PRIORITISE YOUR SUBJECTS/TOPICS</a:t>
            </a:r>
          </a:p>
        </p:txBody>
      </p:sp>
      <p:sp>
        <p:nvSpPr>
          <p:cNvPr id="3" name="Content Placeholder 2"/>
          <p:cNvSpPr>
            <a:spLocks noGrp="1"/>
          </p:cNvSpPr>
          <p:nvPr>
            <p:ph idx="1"/>
          </p:nvPr>
        </p:nvSpPr>
        <p:spPr/>
        <p:txBody>
          <a:bodyPr>
            <a:normAutofit/>
          </a:bodyPr>
          <a:lstStyle/>
          <a:p>
            <a:r>
              <a:rPr lang="en-GB" dirty="0" smtClean="0"/>
              <a:t>The next step requires some introspection. You need to decide which subjects you currently feel the most and least confident about. </a:t>
            </a:r>
          </a:p>
          <a:p>
            <a:endParaRPr lang="en-GB" dirty="0" smtClean="0"/>
          </a:p>
          <a:p>
            <a:r>
              <a:rPr lang="en-GB" dirty="0" smtClean="0"/>
              <a:t>The best way to do this is to make a list. Write the subjects you’re weakest at towards the top and those where you’re strongest towards the bottom. Give each of them a number as a reminder for when you input them into your timetable. See the screen shot on the next slide for an example including GCSE subjects. If you’re studying only one or two subjects do this same exercise for each of the modules or topics within those subjects. </a:t>
            </a:r>
            <a:endParaRPr lang="en-GB" dirty="0"/>
          </a:p>
        </p:txBody>
      </p:sp>
    </p:spTree>
    <p:extLst>
      <p:ext uri="{BB962C8B-B14F-4D97-AF65-F5344CB8AC3E}">
        <p14:creationId xmlns:p14="http://schemas.microsoft.com/office/powerpoint/2010/main" val="3076203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71" y="153761"/>
            <a:ext cx="10515600" cy="1325563"/>
          </a:xfrm>
        </p:spPr>
        <p:txBody>
          <a:bodyPr/>
          <a:lstStyle/>
          <a:p>
            <a:r>
              <a:rPr lang="en-GB" dirty="0" smtClean="0"/>
              <a:t>STEP 2 - PRIORITISE YOUR SUBJECTS/TOPICS</a:t>
            </a:r>
          </a:p>
        </p:txBody>
      </p:sp>
      <p:sp>
        <p:nvSpPr>
          <p:cNvPr id="4" name="Content Placeholder 3"/>
          <p:cNvSpPr>
            <a:spLocks noGrp="1"/>
          </p:cNvSpPr>
          <p:nvPr>
            <p:ph idx="1"/>
          </p:nvPr>
        </p:nvSpPr>
        <p:spPr>
          <a:xfrm>
            <a:off x="6516914" y="1303111"/>
            <a:ext cx="5675085" cy="5750832"/>
          </a:xfrm>
        </p:spPr>
        <p:txBody>
          <a:bodyPr>
            <a:normAutofit fontScale="85000" lnSpcReduction="10000"/>
          </a:bodyPr>
          <a:lstStyle/>
          <a:p>
            <a:pPr marL="0" indent="0">
              <a:buNone/>
            </a:pPr>
            <a:r>
              <a:rPr lang="en-GB" dirty="0"/>
              <a:t>When you’re making this list take into account a couple of other factors such as:</a:t>
            </a:r>
          </a:p>
          <a:p>
            <a:r>
              <a:rPr lang="en-GB" dirty="0"/>
              <a:t>The </a:t>
            </a:r>
            <a:r>
              <a:rPr lang="en-GB" b="1" dirty="0"/>
              <a:t>amount </a:t>
            </a:r>
            <a:r>
              <a:rPr lang="en-GB" dirty="0"/>
              <a:t>of material to be learned within each subject. </a:t>
            </a:r>
          </a:p>
          <a:p>
            <a:r>
              <a:rPr lang="en-GB" b="1" dirty="0"/>
              <a:t>Mark weightings</a:t>
            </a:r>
            <a:r>
              <a:rPr lang="en-GB" dirty="0"/>
              <a:t> within subjects. </a:t>
            </a:r>
          </a:p>
          <a:p>
            <a:r>
              <a:rPr lang="en-GB" dirty="0"/>
              <a:t>The </a:t>
            </a:r>
            <a:r>
              <a:rPr lang="en-GB" b="1" dirty="0"/>
              <a:t>order </a:t>
            </a:r>
            <a:r>
              <a:rPr lang="en-GB" dirty="0"/>
              <a:t>of your exam timetable (if you have it already). You’re going to have more time to revise some subjects than others based on where they are positioned within your exam timetable.</a:t>
            </a:r>
          </a:p>
          <a:p>
            <a:r>
              <a:rPr lang="en-GB" b="1" dirty="0"/>
              <a:t>What your grades currently look like </a:t>
            </a:r>
            <a:r>
              <a:rPr lang="en-GB" dirty="0"/>
              <a:t>– for example, if your Physics grade is rock bottom, you might want to prioritise it above the English Literature class you’ve already got 60% in through nailing the coursework (if applicable).</a:t>
            </a:r>
          </a:p>
          <a:p>
            <a:endParaRPr lang="en-GB" dirty="0"/>
          </a:p>
        </p:txBody>
      </p:sp>
      <p:pic>
        <p:nvPicPr>
          <p:cNvPr id="5" name="Picture 4"/>
          <p:cNvPicPr>
            <a:picLocks noChangeAspect="1"/>
          </p:cNvPicPr>
          <p:nvPr/>
        </p:nvPicPr>
        <p:blipFill>
          <a:blip r:embed="rId2"/>
          <a:stretch>
            <a:fillRect/>
          </a:stretch>
        </p:blipFill>
        <p:spPr>
          <a:xfrm>
            <a:off x="0" y="1479324"/>
            <a:ext cx="6168571" cy="5272072"/>
          </a:xfrm>
          <a:prstGeom prst="rect">
            <a:avLst/>
          </a:prstGeom>
        </p:spPr>
      </p:pic>
    </p:spTree>
    <p:extLst>
      <p:ext uri="{BB962C8B-B14F-4D97-AF65-F5344CB8AC3E}">
        <p14:creationId xmlns:p14="http://schemas.microsoft.com/office/powerpoint/2010/main" val="1314947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71" y="153761"/>
            <a:ext cx="10515600" cy="1325563"/>
          </a:xfrm>
        </p:spPr>
        <p:txBody>
          <a:bodyPr/>
          <a:lstStyle/>
          <a:p>
            <a:r>
              <a:rPr lang="en-GB" dirty="0" smtClean="0"/>
              <a:t>Step 3 - Break Subjects into topics </a:t>
            </a:r>
          </a:p>
        </p:txBody>
      </p:sp>
      <p:sp>
        <p:nvSpPr>
          <p:cNvPr id="3" name="Content Placeholder 2"/>
          <p:cNvSpPr>
            <a:spLocks noGrp="1"/>
          </p:cNvSpPr>
          <p:nvPr>
            <p:ph idx="1"/>
          </p:nvPr>
        </p:nvSpPr>
        <p:spPr>
          <a:xfrm>
            <a:off x="304800" y="1825625"/>
            <a:ext cx="11887200" cy="4395882"/>
          </a:xfrm>
        </p:spPr>
        <p:txBody>
          <a:bodyPr>
            <a:normAutofit fontScale="92500"/>
          </a:bodyPr>
          <a:lstStyle/>
          <a:p>
            <a:pPr marL="0" indent="0">
              <a:buNone/>
            </a:pPr>
            <a:r>
              <a:rPr lang="en-GB" dirty="0" smtClean="0"/>
              <a:t>"Our brain tricks us into believing the low-hanging fruit really is the ripest". Conversely, when one option is harder to get, we’re more likely to think it’s the wrong choice.</a:t>
            </a:r>
          </a:p>
          <a:p>
            <a:r>
              <a:rPr lang="en-GB" dirty="0" smtClean="0"/>
              <a:t>This metaphor helps explain how we, and many other things in the world, naturally take the path of least resistance and post rationalising. </a:t>
            </a:r>
          </a:p>
          <a:p>
            <a:pPr marL="0" indent="0">
              <a:buNone/>
            </a:pPr>
            <a:endParaRPr lang="en-GB" dirty="0" smtClean="0"/>
          </a:p>
          <a:p>
            <a:r>
              <a:rPr lang="en-GB" dirty="0" smtClean="0"/>
              <a:t>This is why you need to be fully aware of what you don’t know and consciously choose to meet those challenges head on. Feel the urge to bail out and take the easy route, but resist it. </a:t>
            </a:r>
          </a:p>
          <a:p>
            <a:endParaRPr lang="en-GB" dirty="0"/>
          </a:p>
          <a:p>
            <a:r>
              <a:rPr lang="en-GB" dirty="0" smtClean="0"/>
              <a:t>Spend most time on the topics where you are less strong. </a:t>
            </a:r>
          </a:p>
        </p:txBody>
      </p:sp>
    </p:spTree>
    <p:extLst>
      <p:ext uri="{BB962C8B-B14F-4D97-AF65-F5344CB8AC3E}">
        <p14:creationId xmlns:p14="http://schemas.microsoft.com/office/powerpoint/2010/main" val="4055984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785" y="225479"/>
            <a:ext cx="11281229" cy="1325563"/>
          </a:xfrm>
        </p:spPr>
        <p:txBody>
          <a:bodyPr/>
          <a:lstStyle/>
          <a:p>
            <a:r>
              <a:rPr lang="en-GB" dirty="0" smtClean="0"/>
              <a:t>Step 4 - allocate 30 minute time slots to revise</a:t>
            </a:r>
          </a:p>
        </p:txBody>
      </p:sp>
      <p:sp>
        <p:nvSpPr>
          <p:cNvPr id="3" name="Content Placeholder 2"/>
          <p:cNvSpPr>
            <a:spLocks noGrp="1"/>
          </p:cNvSpPr>
          <p:nvPr>
            <p:ph idx="1"/>
          </p:nvPr>
        </p:nvSpPr>
        <p:spPr>
          <a:xfrm>
            <a:off x="304800" y="1825625"/>
            <a:ext cx="11887200" cy="4395882"/>
          </a:xfrm>
        </p:spPr>
        <p:txBody>
          <a:bodyPr>
            <a:normAutofit/>
          </a:bodyPr>
          <a:lstStyle/>
          <a:p>
            <a:r>
              <a:rPr lang="en-GB" dirty="0"/>
              <a:t>Allocate 30 minute time slots to study each topic. Here’s the workflow you need to follow when scheduling your sessions: </a:t>
            </a:r>
          </a:p>
          <a:p>
            <a:r>
              <a:rPr lang="en-GB" dirty="0"/>
              <a:t>Position topics you’re likely to find challenging when you know you tend to </a:t>
            </a:r>
            <a:r>
              <a:rPr lang="en-GB" b="1" dirty="0"/>
              <a:t>work best </a:t>
            </a:r>
            <a:r>
              <a:rPr lang="en-GB" dirty="0"/>
              <a:t>in the day. </a:t>
            </a:r>
          </a:p>
          <a:p>
            <a:r>
              <a:rPr lang="en-GB" dirty="0" smtClean="0"/>
              <a:t>Find </a:t>
            </a:r>
            <a:r>
              <a:rPr lang="en-GB" dirty="0"/>
              <a:t>a balance between topics you’re less familiar with and those which you think you’ll be able to get through quickly. </a:t>
            </a:r>
            <a:r>
              <a:rPr lang="en-GB" b="1" dirty="0"/>
              <a:t>Use the list you created in Step 2</a:t>
            </a:r>
            <a:r>
              <a:rPr lang="en-GB" dirty="0"/>
              <a:t>. This will keep a nice balance between revision being a challenge and you making good progress.</a:t>
            </a:r>
          </a:p>
          <a:p>
            <a:r>
              <a:rPr lang="en-GB" dirty="0"/>
              <a:t>Leave a few time slots blank towards the end of the day for some rapid reviews and testing. </a:t>
            </a:r>
          </a:p>
          <a:p>
            <a:pPr marL="0" indent="0">
              <a:buNone/>
            </a:pPr>
            <a:endParaRPr lang="en-GB" dirty="0" smtClean="0"/>
          </a:p>
        </p:txBody>
      </p:sp>
    </p:spTree>
    <p:extLst>
      <p:ext uri="{BB962C8B-B14F-4D97-AF65-F5344CB8AC3E}">
        <p14:creationId xmlns:p14="http://schemas.microsoft.com/office/powerpoint/2010/main" val="3229042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d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203" y="0"/>
            <a:ext cx="7861069" cy="5895802"/>
          </a:xfrm>
          <a:prstGeom prst="rect">
            <a:avLst/>
          </a:prstGeom>
        </p:spPr>
      </p:pic>
    </p:spTree>
    <p:extLst>
      <p:ext uri="{BB962C8B-B14F-4D97-AF65-F5344CB8AC3E}">
        <p14:creationId xmlns:p14="http://schemas.microsoft.com/office/powerpoint/2010/main" val="3719606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279" y="-151038"/>
            <a:ext cx="11281229" cy="1325563"/>
          </a:xfrm>
        </p:spPr>
        <p:txBody>
          <a:bodyPr/>
          <a:lstStyle/>
          <a:p>
            <a:pPr marL="0" indent="0"/>
            <a:r>
              <a:rPr lang="en-GB" dirty="0" smtClean="0"/>
              <a:t>Why 30 minutes? </a:t>
            </a:r>
          </a:p>
        </p:txBody>
      </p:sp>
      <p:sp>
        <p:nvSpPr>
          <p:cNvPr id="3" name="Content Placeholder 2"/>
          <p:cNvSpPr>
            <a:spLocks noGrp="1"/>
          </p:cNvSpPr>
          <p:nvPr>
            <p:ph idx="1"/>
          </p:nvPr>
        </p:nvSpPr>
        <p:spPr>
          <a:xfrm>
            <a:off x="179292" y="367553"/>
            <a:ext cx="11743765" cy="6490447"/>
          </a:xfrm>
        </p:spPr>
        <p:txBody>
          <a:bodyPr>
            <a:normAutofit/>
          </a:bodyPr>
          <a:lstStyle/>
          <a:p>
            <a:pPr marL="0" indent="0">
              <a:buNone/>
            </a:pPr>
            <a:endParaRPr lang="en-GB" dirty="0" smtClean="0"/>
          </a:p>
          <a:p>
            <a:r>
              <a:rPr lang="en-GB" dirty="0" smtClean="0"/>
              <a:t>The reason for this time frame is it breaks the day up more so we have the chance to vary what we’re revising in each session. There are three benefits to this: </a:t>
            </a:r>
          </a:p>
          <a:p>
            <a:r>
              <a:rPr lang="en-GB" dirty="0" smtClean="0"/>
              <a:t>Revision becomes less monotonous and slightly more interesting.</a:t>
            </a:r>
          </a:p>
          <a:p>
            <a:r>
              <a:rPr lang="en-GB" dirty="0" smtClean="0"/>
              <a:t>Time distortion: smaller chunks of time add the helpful illusion that we’re doing more, this sense of progress can help build positive momentum.</a:t>
            </a:r>
          </a:p>
          <a:p>
            <a:r>
              <a:rPr lang="en-GB" dirty="0" smtClean="0"/>
              <a:t>Interleaved practice: cognitive psychologists believe that by varying what we study regularly stronger distinctions and memory associations will be formed between each set of information. </a:t>
            </a:r>
          </a:p>
          <a:p>
            <a:r>
              <a:rPr lang="en-GB" dirty="0" smtClean="0"/>
              <a:t>A time goal: it provides a time goal for each session so we are held more accountable to actually revising the topic when we’re at our desk, not day dreaming for some of the time and using the time we’ve studied for as the vanity metric for success which makes us think we know more than we do.</a:t>
            </a:r>
          </a:p>
        </p:txBody>
      </p:sp>
    </p:spTree>
    <p:extLst>
      <p:ext uri="{BB962C8B-B14F-4D97-AF65-F5344CB8AC3E}">
        <p14:creationId xmlns:p14="http://schemas.microsoft.com/office/powerpoint/2010/main" val="1485613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785" y="225479"/>
            <a:ext cx="11281229" cy="1325563"/>
          </a:xfrm>
        </p:spPr>
        <p:txBody>
          <a:bodyPr/>
          <a:lstStyle/>
          <a:p>
            <a:r>
              <a:rPr lang="en-GB" dirty="0" smtClean="0"/>
              <a:t>Step 5 - What to do within each revision session</a:t>
            </a:r>
          </a:p>
        </p:txBody>
      </p:sp>
      <p:sp>
        <p:nvSpPr>
          <p:cNvPr id="3" name="Content Placeholder 2"/>
          <p:cNvSpPr>
            <a:spLocks noGrp="1"/>
          </p:cNvSpPr>
          <p:nvPr>
            <p:ph idx="1"/>
          </p:nvPr>
        </p:nvSpPr>
        <p:spPr>
          <a:xfrm>
            <a:off x="304800" y="1825625"/>
            <a:ext cx="11887200" cy="4395882"/>
          </a:xfrm>
        </p:spPr>
        <p:txBody>
          <a:bodyPr>
            <a:normAutofit/>
          </a:bodyPr>
          <a:lstStyle/>
          <a:p>
            <a:r>
              <a:rPr lang="en-GB" dirty="0"/>
              <a:t>Step 5 is crucial because it ensures you not only </a:t>
            </a:r>
            <a:r>
              <a:rPr lang="en-GB" b="1" dirty="0"/>
              <a:t>understand</a:t>
            </a:r>
            <a:r>
              <a:rPr lang="en-GB" dirty="0"/>
              <a:t> the information but can </a:t>
            </a:r>
            <a:r>
              <a:rPr lang="en-GB" b="1" dirty="0"/>
              <a:t>remember and recall</a:t>
            </a:r>
            <a:r>
              <a:rPr lang="en-GB" dirty="0"/>
              <a:t> it too. </a:t>
            </a:r>
          </a:p>
          <a:p>
            <a:r>
              <a:rPr lang="en-GB" dirty="0"/>
              <a:t>Your initial revision sessions are going to involve you taking bullet pointed notes on what you need to learn on A4 sheets of paper and then condensing these bullet points on to flashcards which you can use to test yourself. </a:t>
            </a:r>
          </a:p>
          <a:p>
            <a:pPr marL="0" indent="0">
              <a:buNone/>
            </a:pPr>
            <a:r>
              <a:rPr lang="en-GB" dirty="0"/>
              <a:t>Regular testing and repetition are the key components to long term understanding and memorisation for exam day. Studies conducted by psychologists and education specialists have termed </a:t>
            </a:r>
            <a:r>
              <a:rPr lang="en-GB" b="1" dirty="0"/>
              <a:t>ACTIVE RECALL</a:t>
            </a:r>
            <a:r>
              <a:rPr lang="en-GB" dirty="0"/>
              <a:t> and </a:t>
            </a:r>
            <a:r>
              <a:rPr lang="en-GB" b="1" dirty="0"/>
              <a:t>SPACED REPETITION</a:t>
            </a:r>
            <a:r>
              <a:rPr lang="en-GB" dirty="0"/>
              <a:t> as two of the most effective revision principles which can be used to help students understand and memorise information for their exams. </a:t>
            </a:r>
            <a:endParaRPr lang="en-GB" dirty="0" smtClean="0"/>
          </a:p>
        </p:txBody>
      </p:sp>
    </p:spTree>
    <p:extLst>
      <p:ext uri="{BB962C8B-B14F-4D97-AF65-F5344CB8AC3E}">
        <p14:creationId xmlns:p14="http://schemas.microsoft.com/office/powerpoint/2010/main" val="371905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785" y="225479"/>
            <a:ext cx="11281229" cy="1325563"/>
          </a:xfrm>
        </p:spPr>
        <p:txBody>
          <a:bodyPr/>
          <a:lstStyle/>
          <a:p>
            <a:r>
              <a:rPr lang="en-GB" dirty="0" smtClean="0"/>
              <a:t>Step 6 - Stay Flexible</a:t>
            </a:r>
          </a:p>
        </p:txBody>
      </p:sp>
      <p:sp>
        <p:nvSpPr>
          <p:cNvPr id="3" name="Content Placeholder 2"/>
          <p:cNvSpPr>
            <a:spLocks noGrp="1"/>
          </p:cNvSpPr>
          <p:nvPr>
            <p:ph idx="1"/>
          </p:nvPr>
        </p:nvSpPr>
        <p:spPr>
          <a:xfrm>
            <a:off x="304800" y="1825625"/>
            <a:ext cx="11887200" cy="4395882"/>
          </a:xfrm>
        </p:spPr>
        <p:txBody>
          <a:bodyPr>
            <a:normAutofit lnSpcReduction="10000"/>
          </a:bodyPr>
          <a:lstStyle/>
          <a:p>
            <a:r>
              <a:rPr lang="en-GB" dirty="0" smtClean="0"/>
              <a:t>It’s ok if you find things slow going to begin with or you can’t get into a good working rhythm. You will build some momentum eventually if you persist. </a:t>
            </a:r>
          </a:p>
          <a:p>
            <a:endParaRPr lang="en-GB" dirty="0" smtClean="0"/>
          </a:p>
          <a:p>
            <a:r>
              <a:rPr lang="en-GB" dirty="0" smtClean="0"/>
              <a:t>The key is to keep the discipline of revising when you said you were going to on your timetable and aim for a short burst of 30 minutes. Then push on if you’re feeling the momentum. If not, take a short break (5-10 minutes) and then hit the books again. Start with some easier information to get yourself going in each session if you need to. </a:t>
            </a:r>
          </a:p>
          <a:p>
            <a:endParaRPr lang="en-GB" dirty="0" smtClean="0"/>
          </a:p>
          <a:p>
            <a:r>
              <a:rPr lang="en-GB" dirty="0" smtClean="0"/>
              <a:t>As time goes by, make adjustments to your timetable to cover information you’re still not totally clear on. </a:t>
            </a:r>
          </a:p>
        </p:txBody>
      </p:sp>
    </p:spTree>
    <p:extLst>
      <p:ext uri="{BB962C8B-B14F-4D97-AF65-F5344CB8AC3E}">
        <p14:creationId xmlns:p14="http://schemas.microsoft.com/office/powerpoint/2010/main" val="1583745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785" y="225479"/>
            <a:ext cx="11281229" cy="1325563"/>
          </a:xfrm>
        </p:spPr>
        <p:txBody>
          <a:bodyPr/>
          <a:lstStyle/>
          <a:p>
            <a:r>
              <a:rPr lang="en-GB" dirty="0" smtClean="0"/>
              <a:t>Step 7 – Make your timetable achievable </a:t>
            </a:r>
          </a:p>
        </p:txBody>
      </p:sp>
      <p:sp>
        <p:nvSpPr>
          <p:cNvPr id="3" name="Content Placeholder 2"/>
          <p:cNvSpPr>
            <a:spLocks noGrp="1"/>
          </p:cNvSpPr>
          <p:nvPr>
            <p:ph idx="1"/>
          </p:nvPr>
        </p:nvSpPr>
        <p:spPr>
          <a:xfrm>
            <a:off x="0" y="1395318"/>
            <a:ext cx="11887200" cy="5597153"/>
          </a:xfrm>
        </p:spPr>
        <p:txBody>
          <a:bodyPr>
            <a:normAutofit lnSpcReduction="10000"/>
          </a:bodyPr>
          <a:lstStyle/>
          <a:p>
            <a:r>
              <a:rPr lang="en-GB" dirty="0" smtClean="0"/>
              <a:t>Make </a:t>
            </a:r>
            <a:r>
              <a:rPr lang="en-GB" dirty="0"/>
              <a:t>your timetable achievable by managing your health and stress levels and by allocating time to exercise, socialise and generally forget about revision for a bit. </a:t>
            </a:r>
            <a:r>
              <a:rPr lang="en-GB" dirty="0" smtClean="0"/>
              <a:t>Revision </a:t>
            </a:r>
            <a:r>
              <a:rPr lang="en-GB" dirty="0"/>
              <a:t>requires high levels of: </a:t>
            </a:r>
          </a:p>
          <a:p>
            <a:r>
              <a:rPr lang="en-GB" dirty="0"/>
              <a:t>Self awareness</a:t>
            </a:r>
          </a:p>
          <a:p>
            <a:r>
              <a:rPr lang="en-GB" dirty="0"/>
              <a:t>Discipline </a:t>
            </a:r>
          </a:p>
          <a:p>
            <a:r>
              <a:rPr lang="en-GB" dirty="0"/>
              <a:t>Adaptability</a:t>
            </a:r>
          </a:p>
          <a:p>
            <a:r>
              <a:rPr lang="en-GB" dirty="0"/>
              <a:t>Organisation </a:t>
            </a:r>
          </a:p>
          <a:p>
            <a:r>
              <a:rPr lang="en-GB" dirty="0"/>
              <a:t>As much as exams are testing you about what you know in each subject, they’re also testing you for these 4 skills, all of which are critical to your development later in life. </a:t>
            </a:r>
          </a:p>
          <a:p>
            <a:r>
              <a:rPr lang="en-GB" dirty="0"/>
              <a:t>Finally, refer to your timetable often so you can gut-check how your pacing, some days you're going to have to work faster and longer than usual, others you can afford to ease off a bit. It’s up to you to make that judgement call. </a:t>
            </a:r>
          </a:p>
        </p:txBody>
      </p:sp>
    </p:spTree>
    <p:extLst>
      <p:ext uri="{BB962C8B-B14F-4D97-AF65-F5344CB8AC3E}">
        <p14:creationId xmlns:p14="http://schemas.microsoft.com/office/powerpoint/2010/main" val="2718975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544" y="137759"/>
            <a:ext cx="8676456" cy="523220"/>
          </a:xfrm>
          <a:prstGeom prst="rect">
            <a:avLst/>
          </a:prstGeom>
          <a:noFill/>
        </p:spPr>
        <p:txBody>
          <a:bodyPr wrap="square" rtlCol="0">
            <a:spAutoFit/>
          </a:bodyPr>
          <a:lstStyle/>
          <a:p>
            <a:r>
              <a:rPr lang="en-GB" sz="2800" u="sng" dirty="0"/>
              <a:t>How to Revise: Organising your revision</a:t>
            </a:r>
          </a:p>
        </p:txBody>
      </p:sp>
      <p:pic>
        <p:nvPicPr>
          <p:cNvPr id="4" name="Picture 3"/>
          <p:cNvPicPr>
            <a:picLocks noChangeAspect="1"/>
          </p:cNvPicPr>
          <p:nvPr/>
        </p:nvPicPr>
        <p:blipFill rotWithShape="1">
          <a:blip r:embed="rId2"/>
          <a:srcRect b="5346"/>
          <a:stretch/>
        </p:blipFill>
        <p:spPr>
          <a:xfrm>
            <a:off x="3288973" y="660979"/>
            <a:ext cx="5387313" cy="3824461"/>
          </a:xfrm>
          <a:prstGeom prst="rect">
            <a:avLst/>
          </a:prstGeom>
        </p:spPr>
      </p:pic>
      <p:sp>
        <p:nvSpPr>
          <p:cNvPr id="5" name="TextBox 4"/>
          <p:cNvSpPr txBox="1"/>
          <p:nvPr/>
        </p:nvSpPr>
        <p:spPr>
          <a:xfrm>
            <a:off x="2427732" y="4485440"/>
            <a:ext cx="6707460" cy="1846659"/>
          </a:xfrm>
          <a:prstGeom prst="rect">
            <a:avLst/>
          </a:prstGeom>
          <a:noFill/>
        </p:spPr>
        <p:txBody>
          <a:bodyPr wrap="square" rtlCol="0">
            <a:spAutoFit/>
          </a:bodyPr>
          <a:lstStyle/>
          <a:p>
            <a:r>
              <a:rPr lang="en-GB" sz="2400" dirty="0"/>
              <a:t>Somewhere quiet</a:t>
            </a:r>
          </a:p>
          <a:p>
            <a:r>
              <a:rPr lang="en-GB" sz="2400" dirty="0"/>
              <a:t>No distractions (social media off)</a:t>
            </a:r>
          </a:p>
          <a:p>
            <a:r>
              <a:rPr lang="en-GB" sz="2400" dirty="0"/>
              <a:t>Different locations for different subjects?</a:t>
            </a:r>
          </a:p>
          <a:p>
            <a:r>
              <a:rPr lang="en-GB" sz="2400" dirty="0"/>
              <a:t>Study in public? </a:t>
            </a:r>
          </a:p>
          <a:p>
            <a:endParaRPr lang="en-GB" dirty="0"/>
          </a:p>
        </p:txBody>
      </p:sp>
    </p:spTree>
    <p:extLst>
      <p:ext uri="{BB962C8B-B14F-4D97-AF65-F5344CB8AC3E}">
        <p14:creationId xmlns:p14="http://schemas.microsoft.com/office/powerpoint/2010/main" val="9500466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865"/>
          <a:stretch/>
        </p:blipFill>
        <p:spPr>
          <a:xfrm>
            <a:off x="1942400" y="745527"/>
            <a:ext cx="5566481" cy="3929996"/>
          </a:xfrm>
          <a:prstGeom prst="rect">
            <a:avLst/>
          </a:prstGeom>
        </p:spPr>
      </p:pic>
      <p:sp>
        <p:nvSpPr>
          <p:cNvPr id="3" name="TextBox 2"/>
          <p:cNvSpPr txBox="1"/>
          <p:nvPr/>
        </p:nvSpPr>
        <p:spPr>
          <a:xfrm>
            <a:off x="2009832" y="137523"/>
            <a:ext cx="8676456" cy="523220"/>
          </a:xfrm>
          <a:prstGeom prst="rect">
            <a:avLst/>
          </a:prstGeom>
          <a:noFill/>
        </p:spPr>
        <p:txBody>
          <a:bodyPr wrap="square" rtlCol="0">
            <a:spAutoFit/>
          </a:bodyPr>
          <a:lstStyle/>
          <a:p>
            <a:r>
              <a:rPr lang="en-GB" sz="2800" u="sng" dirty="0"/>
              <a:t>How to Revise:  Organising your revision</a:t>
            </a:r>
          </a:p>
        </p:txBody>
      </p:sp>
      <p:sp>
        <p:nvSpPr>
          <p:cNvPr id="4" name="TextBox 3"/>
          <p:cNvSpPr txBox="1"/>
          <p:nvPr/>
        </p:nvSpPr>
        <p:spPr>
          <a:xfrm>
            <a:off x="2206021" y="4863804"/>
            <a:ext cx="7272808" cy="1200329"/>
          </a:xfrm>
          <a:prstGeom prst="rect">
            <a:avLst/>
          </a:prstGeom>
          <a:noFill/>
        </p:spPr>
        <p:txBody>
          <a:bodyPr wrap="square" rtlCol="0">
            <a:spAutoFit/>
          </a:bodyPr>
          <a:lstStyle/>
          <a:p>
            <a:r>
              <a:rPr lang="en-GB" sz="2400" dirty="0"/>
              <a:t>Not a work of art</a:t>
            </a:r>
          </a:p>
          <a:p>
            <a:r>
              <a:rPr lang="en-GB" sz="2400" dirty="0"/>
              <a:t>Build in breaks</a:t>
            </a:r>
          </a:p>
          <a:p>
            <a:r>
              <a:rPr lang="en-GB" sz="2400" dirty="0"/>
              <a:t>Mix up the subjects</a:t>
            </a:r>
          </a:p>
        </p:txBody>
      </p:sp>
      <p:pic>
        <p:nvPicPr>
          <p:cNvPr id="5" name="Picture 4"/>
          <p:cNvPicPr>
            <a:picLocks noChangeAspect="1"/>
          </p:cNvPicPr>
          <p:nvPr/>
        </p:nvPicPr>
        <p:blipFill>
          <a:blip r:embed="rId3"/>
          <a:stretch>
            <a:fillRect/>
          </a:stretch>
        </p:blipFill>
        <p:spPr>
          <a:xfrm>
            <a:off x="7197985" y="999892"/>
            <a:ext cx="4561689" cy="3421267"/>
          </a:xfrm>
          <a:prstGeom prst="rect">
            <a:avLst/>
          </a:prstGeom>
        </p:spPr>
      </p:pic>
    </p:spTree>
    <p:extLst>
      <p:ext uri="{BB962C8B-B14F-4D97-AF65-F5344CB8AC3E}">
        <p14:creationId xmlns:p14="http://schemas.microsoft.com/office/powerpoint/2010/main" val="25912881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528" y="127381"/>
            <a:ext cx="10515600" cy="1325563"/>
          </a:xfrm>
        </p:spPr>
        <p:txBody>
          <a:bodyPr>
            <a:normAutofit/>
          </a:bodyPr>
          <a:lstStyle/>
          <a:p>
            <a:r>
              <a:rPr lang="en-GB" b="1" dirty="0"/>
              <a:t>“Its okay, I’ve been reading my</a:t>
            </a:r>
            <a:br>
              <a:rPr lang="en-GB" b="1" dirty="0"/>
            </a:br>
            <a:r>
              <a:rPr lang="en-GB" b="1" dirty="0"/>
              <a:t>revision guide”</a:t>
            </a:r>
          </a:p>
        </p:txBody>
      </p:sp>
      <p:sp>
        <p:nvSpPr>
          <p:cNvPr id="3" name="Content Placeholder 2"/>
          <p:cNvSpPr>
            <a:spLocks noGrp="1"/>
          </p:cNvSpPr>
          <p:nvPr>
            <p:ph idx="1"/>
          </p:nvPr>
        </p:nvSpPr>
        <p:spPr>
          <a:xfrm>
            <a:off x="2461320" y="1618489"/>
            <a:ext cx="8640960" cy="4525963"/>
          </a:xfrm>
        </p:spPr>
        <p:txBody>
          <a:bodyPr>
            <a:normAutofit/>
          </a:bodyPr>
          <a:lstStyle/>
          <a:p>
            <a:pPr marL="0" indent="0">
              <a:buNone/>
            </a:pPr>
            <a:r>
              <a:rPr lang="en-GB" dirty="0" smtClean="0"/>
              <a:t> • </a:t>
            </a:r>
            <a:r>
              <a:rPr lang="en-GB" dirty="0"/>
              <a:t>Passively reading through your notes and books is a       very poor method of revision.</a:t>
            </a:r>
          </a:p>
          <a:p>
            <a:pPr marL="0" indent="0">
              <a:buNone/>
            </a:pPr>
            <a:endParaRPr lang="en-GB" dirty="0"/>
          </a:p>
          <a:p>
            <a:pPr marL="0" indent="0">
              <a:buNone/>
            </a:pPr>
            <a:r>
              <a:rPr lang="en-GB" dirty="0"/>
              <a:t>• It doesn’t help you to understand or remember what you are revising.</a:t>
            </a:r>
          </a:p>
          <a:p>
            <a:endParaRPr lang="en-GB" dirty="0"/>
          </a:p>
          <a:p>
            <a:pPr marL="0" indent="0">
              <a:buNone/>
            </a:pPr>
            <a:r>
              <a:rPr lang="en-GB" dirty="0"/>
              <a:t>• Don’t just sit there reading page after page until you get bored.</a:t>
            </a:r>
          </a:p>
        </p:txBody>
      </p:sp>
    </p:spTree>
    <p:extLst>
      <p:ext uri="{BB962C8B-B14F-4D97-AF65-F5344CB8AC3E}">
        <p14:creationId xmlns:p14="http://schemas.microsoft.com/office/powerpoint/2010/main" val="7423941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9576" y="0"/>
            <a:ext cx="8676456" cy="523220"/>
          </a:xfrm>
          <a:prstGeom prst="rect">
            <a:avLst/>
          </a:prstGeom>
          <a:noFill/>
        </p:spPr>
        <p:txBody>
          <a:bodyPr wrap="square" rtlCol="0">
            <a:spAutoFit/>
          </a:bodyPr>
          <a:lstStyle/>
          <a:p>
            <a:r>
              <a:rPr lang="en-GB" sz="2800" u="sng" dirty="0"/>
              <a:t>How to Revise: Active revision</a:t>
            </a:r>
          </a:p>
        </p:txBody>
      </p:sp>
      <p:sp>
        <p:nvSpPr>
          <p:cNvPr id="4" name="TextBox 3"/>
          <p:cNvSpPr txBox="1"/>
          <p:nvPr/>
        </p:nvSpPr>
        <p:spPr>
          <a:xfrm>
            <a:off x="2279576" y="4895620"/>
            <a:ext cx="7272808" cy="1754326"/>
          </a:xfrm>
          <a:prstGeom prst="rect">
            <a:avLst/>
          </a:prstGeom>
          <a:noFill/>
        </p:spPr>
        <p:txBody>
          <a:bodyPr wrap="square" rtlCol="0">
            <a:spAutoFit/>
          </a:bodyPr>
          <a:lstStyle/>
          <a:p>
            <a:r>
              <a:rPr lang="en-GB" dirty="0"/>
              <a:t>Engage with your texts		Mind maps</a:t>
            </a:r>
          </a:p>
          <a:p>
            <a:r>
              <a:rPr lang="en-GB" dirty="0"/>
              <a:t>Test yourself			Flash cards</a:t>
            </a:r>
          </a:p>
          <a:p>
            <a:r>
              <a:rPr lang="en-GB" dirty="0"/>
              <a:t>Teach a friend/family member</a:t>
            </a:r>
          </a:p>
          <a:p>
            <a:r>
              <a:rPr lang="en-GB" dirty="0" smtClean="0"/>
              <a:t>Study Guides			Practice Papers			</a:t>
            </a:r>
          </a:p>
          <a:p>
            <a:endParaRPr lang="en-GB" dirty="0"/>
          </a:p>
        </p:txBody>
      </p:sp>
      <p:pic>
        <p:nvPicPr>
          <p:cNvPr id="5" name="Picture 4"/>
          <p:cNvPicPr>
            <a:picLocks noChangeAspect="1"/>
          </p:cNvPicPr>
          <p:nvPr/>
        </p:nvPicPr>
        <p:blipFill>
          <a:blip r:embed="rId2"/>
          <a:stretch>
            <a:fillRect/>
          </a:stretch>
        </p:blipFill>
        <p:spPr>
          <a:xfrm>
            <a:off x="2473880" y="523220"/>
            <a:ext cx="5483324" cy="4112493"/>
          </a:xfrm>
          <a:prstGeom prst="rect">
            <a:avLst/>
          </a:prstGeom>
        </p:spPr>
      </p:pic>
    </p:spTree>
    <p:extLst>
      <p:ext uri="{BB962C8B-B14F-4D97-AF65-F5344CB8AC3E}">
        <p14:creationId xmlns:p14="http://schemas.microsoft.com/office/powerpoint/2010/main" val="15352409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1272" y="-18478"/>
            <a:ext cx="8676456" cy="523220"/>
          </a:xfrm>
          <a:prstGeom prst="rect">
            <a:avLst/>
          </a:prstGeom>
          <a:noFill/>
        </p:spPr>
        <p:txBody>
          <a:bodyPr wrap="square" rtlCol="0">
            <a:spAutoFit/>
          </a:bodyPr>
          <a:lstStyle/>
          <a:p>
            <a:r>
              <a:rPr lang="en-GB" sz="2800" u="sng" dirty="0" smtClean="0"/>
              <a:t>Flash cards: Top tips</a:t>
            </a:r>
            <a:endParaRPr lang="en-GB" sz="2800" u="sng" dirty="0"/>
          </a:p>
        </p:txBody>
      </p:sp>
      <p:sp>
        <p:nvSpPr>
          <p:cNvPr id="6" name="TextBox 5"/>
          <p:cNvSpPr txBox="1"/>
          <p:nvPr/>
        </p:nvSpPr>
        <p:spPr>
          <a:xfrm>
            <a:off x="8247127" y="189592"/>
            <a:ext cx="4288536" cy="5816977"/>
          </a:xfrm>
          <a:prstGeom prst="rect">
            <a:avLst/>
          </a:prstGeom>
          <a:noFill/>
        </p:spPr>
        <p:txBody>
          <a:bodyPr wrap="square" rtlCol="0">
            <a:spAutoFit/>
          </a:bodyPr>
          <a:lstStyle/>
          <a:p>
            <a:endParaRPr lang="en-GB" sz="2400" dirty="0" smtClean="0"/>
          </a:p>
          <a:p>
            <a:r>
              <a:rPr lang="en-GB" sz="2400" dirty="0" smtClean="0"/>
              <a:t>Keep information small and simple: avoid false positives. </a:t>
            </a:r>
          </a:p>
          <a:p>
            <a:endParaRPr lang="en-GB" sz="2400" dirty="0"/>
          </a:p>
          <a:p>
            <a:r>
              <a:rPr lang="en-GB" sz="2400" dirty="0" smtClean="0"/>
              <a:t>Mix pictures/words picture: </a:t>
            </a:r>
            <a:r>
              <a:rPr lang="en-GB" sz="2400" dirty="0" smtClean="0">
                <a:hlinkClick r:id="rId2"/>
              </a:rPr>
              <a:t>picture superiority effect</a:t>
            </a:r>
            <a:endParaRPr lang="en-GB" sz="2400" dirty="0"/>
          </a:p>
          <a:p>
            <a:endParaRPr lang="en-GB" sz="2400" dirty="0"/>
          </a:p>
          <a:p>
            <a:endParaRPr lang="en-GB" sz="2400" dirty="0" smtClean="0"/>
          </a:p>
          <a:p>
            <a:endParaRPr lang="en-GB" sz="2400" dirty="0"/>
          </a:p>
          <a:p>
            <a:endParaRPr lang="en-GB" sz="2400" dirty="0" smtClean="0"/>
          </a:p>
          <a:p>
            <a:endParaRPr lang="en-GB" sz="2400" dirty="0"/>
          </a:p>
          <a:p>
            <a:endParaRPr lang="en-GB" sz="2400" dirty="0" smtClean="0"/>
          </a:p>
          <a:p>
            <a:r>
              <a:rPr lang="en-GB" sz="2400" dirty="0" smtClean="0"/>
              <a:t>Use </a:t>
            </a:r>
            <a:r>
              <a:rPr lang="en-GB" sz="2400" dirty="0" smtClean="0">
                <a:hlinkClick r:id="rId3"/>
              </a:rPr>
              <a:t>spaced revision </a:t>
            </a:r>
            <a:r>
              <a:rPr lang="en-GB" sz="2400" dirty="0" smtClean="0"/>
              <a:t>strategies. </a:t>
            </a:r>
            <a:r>
              <a:rPr lang="en-GB" sz="2400" dirty="0" err="1" smtClean="0"/>
              <a:t>Leitner</a:t>
            </a:r>
            <a:r>
              <a:rPr lang="en-GB" sz="2400" dirty="0" smtClean="0"/>
              <a:t> box. </a:t>
            </a:r>
          </a:p>
          <a:p>
            <a:endParaRPr lang="en-GB" dirty="0"/>
          </a:p>
          <a:p>
            <a:r>
              <a:rPr lang="en-GB" dirty="0" smtClean="0"/>
              <a:t> </a:t>
            </a:r>
          </a:p>
        </p:txBody>
      </p:sp>
      <p:sp>
        <p:nvSpPr>
          <p:cNvPr id="2" name="AutoShape 4" descr="Image result for leitner b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stretch>
            <a:fillRect/>
          </a:stretch>
        </p:blipFill>
        <p:spPr>
          <a:xfrm>
            <a:off x="2101272" y="3545556"/>
            <a:ext cx="6237295" cy="2855629"/>
          </a:xfrm>
          <a:prstGeom prst="rect">
            <a:avLst/>
          </a:prstGeom>
        </p:spPr>
      </p:pic>
      <p:pic>
        <p:nvPicPr>
          <p:cNvPr id="4" name="Picture 3"/>
          <p:cNvPicPr>
            <a:picLocks noChangeAspect="1"/>
          </p:cNvPicPr>
          <p:nvPr/>
        </p:nvPicPr>
        <p:blipFill>
          <a:blip r:embed="rId5"/>
          <a:stretch>
            <a:fillRect/>
          </a:stretch>
        </p:blipFill>
        <p:spPr>
          <a:xfrm>
            <a:off x="2915088" y="734716"/>
            <a:ext cx="3627549" cy="2720662"/>
          </a:xfrm>
          <a:prstGeom prst="rect">
            <a:avLst/>
          </a:prstGeom>
        </p:spPr>
      </p:pic>
    </p:spTree>
    <p:extLst>
      <p:ext uri="{BB962C8B-B14F-4D97-AF65-F5344CB8AC3E}">
        <p14:creationId xmlns:p14="http://schemas.microsoft.com/office/powerpoint/2010/main" val="9387774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ind maps"/>
          <p:cNvPicPr>
            <a:picLocks noChangeAspect="1" noChangeArrowheads="1"/>
          </p:cNvPicPr>
          <p:nvPr/>
        </p:nvPicPr>
        <p:blipFill rotWithShape="1">
          <a:blip r:embed="rId2">
            <a:extLst>
              <a:ext uri="{28A0092B-C50C-407E-A947-70E740481C1C}">
                <a14:useLocalDpi xmlns:a14="http://schemas.microsoft.com/office/drawing/2010/main" val="0"/>
              </a:ext>
            </a:extLst>
          </a:blip>
          <a:srcRect l="10573" t="4505" r="-1626" b="-4505"/>
          <a:stretch/>
        </p:blipFill>
        <p:spPr bwMode="auto">
          <a:xfrm>
            <a:off x="2277688" y="788852"/>
            <a:ext cx="6570802" cy="5047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40094" y="7937"/>
            <a:ext cx="8676456" cy="523220"/>
          </a:xfrm>
          <a:prstGeom prst="rect">
            <a:avLst/>
          </a:prstGeom>
          <a:noFill/>
        </p:spPr>
        <p:txBody>
          <a:bodyPr wrap="square" rtlCol="0">
            <a:spAutoFit/>
          </a:bodyPr>
          <a:lstStyle/>
          <a:p>
            <a:r>
              <a:rPr lang="en-GB" sz="2800" u="sng" dirty="0" smtClean="0"/>
              <a:t>Mind Maps: Top tips</a:t>
            </a:r>
            <a:endParaRPr lang="en-GB" sz="2800" u="sng" dirty="0"/>
          </a:p>
        </p:txBody>
      </p:sp>
      <p:sp>
        <p:nvSpPr>
          <p:cNvPr id="6" name="TextBox 5"/>
          <p:cNvSpPr txBox="1"/>
          <p:nvPr/>
        </p:nvSpPr>
        <p:spPr>
          <a:xfrm>
            <a:off x="8042246" y="405532"/>
            <a:ext cx="4288536" cy="5262979"/>
          </a:xfrm>
          <a:prstGeom prst="rect">
            <a:avLst/>
          </a:prstGeom>
          <a:noFill/>
        </p:spPr>
        <p:txBody>
          <a:bodyPr wrap="square" rtlCol="0">
            <a:spAutoFit/>
          </a:bodyPr>
          <a:lstStyle/>
          <a:p>
            <a:r>
              <a:rPr lang="en-GB" sz="2400" dirty="0"/>
              <a:t>U</a:t>
            </a:r>
            <a:r>
              <a:rPr lang="en-GB" sz="2400" dirty="0" smtClean="0"/>
              <a:t>seful for organising complex/monotonous  information into </a:t>
            </a:r>
            <a:r>
              <a:rPr lang="en-GB" sz="2400" dirty="0"/>
              <a:t>a </a:t>
            </a:r>
            <a:r>
              <a:rPr lang="en-GB" sz="2400" dirty="0" smtClean="0"/>
              <a:t>colourful</a:t>
            </a:r>
            <a:r>
              <a:rPr lang="en-GB" sz="2400" dirty="0"/>
              <a:t>, memorable and highly </a:t>
            </a:r>
            <a:r>
              <a:rPr lang="en-GB" sz="2400" dirty="0" smtClean="0"/>
              <a:t>organised </a:t>
            </a:r>
            <a:r>
              <a:rPr lang="en-GB" sz="2400" dirty="0"/>
              <a:t>diagram that works in line with your brain's natural way of </a:t>
            </a:r>
            <a:r>
              <a:rPr lang="en-GB" sz="2400" dirty="0" smtClean="0"/>
              <a:t>linking information.</a:t>
            </a:r>
          </a:p>
          <a:p>
            <a:endParaRPr lang="en-GB" sz="2400" dirty="0"/>
          </a:p>
          <a:p>
            <a:r>
              <a:rPr lang="en-GB" sz="2400" dirty="0" smtClean="0"/>
              <a:t>It helps your brain connect the information (see </a:t>
            </a:r>
            <a:r>
              <a:rPr lang="en-GB" sz="2400" dirty="0"/>
              <a:t>the </a:t>
            </a:r>
            <a:r>
              <a:rPr lang="en-GB" sz="2400" dirty="0" smtClean="0">
                <a:hlinkClick r:id="rId3"/>
              </a:rPr>
              <a:t>theory</a:t>
            </a:r>
            <a:r>
              <a:rPr lang="en-GB" sz="2400" dirty="0" smtClean="0"/>
              <a:t>). </a:t>
            </a:r>
          </a:p>
          <a:p>
            <a:endParaRPr lang="en-GB" sz="2400" dirty="0"/>
          </a:p>
          <a:p>
            <a:r>
              <a:rPr lang="en-GB" sz="2400" dirty="0" smtClean="0"/>
              <a:t>Use colour and images to help the brain make links and aid memory in the assessment. </a:t>
            </a:r>
            <a:endParaRPr lang="en-GB" sz="2400" dirty="0"/>
          </a:p>
        </p:txBody>
      </p:sp>
      <p:sp>
        <p:nvSpPr>
          <p:cNvPr id="2" name="AutoShape 4" descr="Image result for leitner b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17761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d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807" y="0"/>
            <a:ext cx="7949738" cy="5962304"/>
          </a:xfrm>
          <a:prstGeom prst="rect">
            <a:avLst/>
          </a:prstGeom>
        </p:spPr>
      </p:pic>
    </p:spTree>
    <p:extLst>
      <p:ext uri="{BB962C8B-B14F-4D97-AF65-F5344CB8AC3E}">
        <p14:creationId xmlns:p14="http://schemas.microsoft.com/office/powerpoint/2010/main" val="4081175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d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243" y="0"/>
            <a:ext cx="7958051" cy="5968538"/>
          </a:xfrm>
          <a:prstGeom prst="rect">
            <a:avLst/>
          </a:prstGeom>
        </p:spPr>
      </p:pic>
    </p:spTree>
    <p:extLst>
      <p:ext uri="{BB962C8B-B14F-4D97-AF65-F5344CB8AC3E}">
        <p14:creationId xmlns:p14="http://schemas.microsoft.com/office/powerpoint/2010/main" val="2409184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d Practi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493" y="0"/>
            <a:ext cx="7982989" cy="5987242"/>
          </a:xfrm>
          <a:prstGeom prst="rect">
            <a:avLst/>
          </a:prstGeom>
        </p:spPr>
      </p:pic>
    </p:spTree>
    <p:extLst>
      <p:ext uri="{BB962C8B-B14F-4D97-AF65-F5344CB8AC3E}">
        <p14:creationId xmlns:p14="http://schemas.microsoft.com/office/powerpoint/2010/main" val="3500615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208213" y="412750"/>
            <a:ext cx="3097212" cy="431800"/>
          </a:xfrm>
          <a:prstGeom prst="rect">
            <a:avLst/>
          </a:prstGeom>
        </p:spPr>
        <p:txBody>
          <a:bodyPr>
            <a:normAutofit lnSpcReduction="10000"/>
          </a:bodyPr>
          <a:lstStyle>
            <a:lvl1pPr marL="342900" indent="-3429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pPr marL="0" indent="0" eaLnBrk="1" fontAlgn="auto" hangingPunct="1">
              <a:spcAft>
                <a:spcPts val="0"/>
              </a:spcAft>
              <a:buNone/>
              <a:defRPr/>
            </a:pPr>
            <a:r>
              <a:rPr lang="en-GB" sz="2400" b="1" kern="0" dirty="0">
                <a:solidFill>
                  <a:srgbClr val="C00000"/>
                </a:solidFill>
              </a:rPr>
              <a:t>2. Interleaving</a:t>
            </a:r>
          </a:p>
        </p:txBody>
      </p:sp>
      <p:pic>
        <p:nvPicPr>
          <p:cNvPr id="5" name="Picture 4" descr="Image result for oddly satisfy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4901" y="2505076"/>
            <a:ext cx="2417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08110" y="1266824"/>
            <a:ext cx="8755063" cy="707886"/>
          </a:xfrm>
          <a:prstGeom prst="rect">
            <a:avLst/>
          </a:prstGeom>
        </p:spPr>
        <p:txBody>
          <a:bodyPr>
            <a:spAutoFit/>
          </a:bodyPr>
          <a:lstStyle/>
          <a:p>
            <a:pPr eaLnBrk="1" hangingPunct="1">
              <a:defRPr/>
            </a:pPr>
            <a:r>
              <a:rPr lang="en-GB" sz="2000" i="1" dirty="0">
                <a:solidFill>
                  <a:srgbClr val="5D534B"/>
                </a:solidFill>
              </a:rPr>
              <a:t>Instead of practicing one skill at a time (“AAABBBCCC”), interleaving mixes practice on several related skills together </a:t>
            </a:r>
            <a:r>
              <a:rPr lang="en-GB" sz="2000" i="1" dirty="0" smtClean="0">
                <a:solidFill>
                  <a:srgbClr val="5D534B"/>
                </a:solidFill>
              </a:rPr>
              <a:t>(</a:t>
            </a:r>
            <a:r>
              <a:rPr lang="en-GB" sz="2000" i="1" dirty="0">
                <a:solidFill>
                  <a:srgbClr val="5D534B"/>
                </a:solidFill>
              </a:rPr>
              <a:t>for example, “ABCABCABC”). </a:t>
            </a:r>
          </a:p>
        </p:txBody>
      </p:sp>
      <p:sp>
        <p:nvSpPr>
          <p:cNvPr id="7" name="Rectangle 6"/>
          <p:cNvSpPr/>
          <p:nvPr/>
        </p:nvSpPr>
        <p:spPr>
          <a:xfrm>
            <a:off x="2208213" y="3922713"/>
            <a:ext cx="7446962" cy="768350"/>
          </a:xfrm>
          <a:prstGeom prst="rect">
            <a:avLst/>
          </a:prstGeom>
        </p:spPr>
        <p:txBody>
          <a:bodyPr>
            <a:spAutoFit/>
          </a:bodyPr>
          <a:lstStyle/>
          <a:p>
            <a:pPr algn="ctr" eaLnBrk="1" hangingPunct="1">
              <a:defRPr/>
            </a:pPr>
            <a:r>
              <a:rPr lang="en-GB" sz="2200" dirty="0">
                <a:solidFill>
                  <a:srgbClr val="5D534B"/>
                </a:solidFill>
              </a:rPr>
              <a:t>switch between ideas during a study session</a:t>
            </a:r>
          </a:p>
          <a:p>
            <a:pPr algn="ctr" eaLnBrk="1" hangingPunct="1">
              <a:defRPr/>
            </a:pPr>
            <a:r>
              <a:rPr lang="en-GB" sz="2200" dirty="0">
                <a:solidFill>
                  <a:srgbClr val="5D534B"/>
                </a:solidFill>
              </a:rPr>
              <a:t>go back over the ideas again in different orders</a:t>
            </a:r>
          </a:p>
        </p:txBody>
      </p:sp>
    </p:spTree>
    <p:extLst>
      <p:ext uri="{BB962C8B-B14F-4D97-AF65-F5344CB8AC3E}">
        <p14:creationId xmlns:p14="http://schemas.microsoft.com/office/powerpoint/2010/main" val="174137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208213" y="549276"/>
            <a:ext cx="3097212" cy="576263"/>
          </a:xfrm>
          <a:prstGeom prst="rect">
            <a:avLst/>
          </a:prstGeom>
        </p:spPr>
        <p:txBody>
          <a:bodyPr>
            <a:normAutofit fontScale="92500"/>
          </a:bodyPr>
          <a:lstStyle>
            <a:lvl1pPr marL="342900" indent="-3429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a:solidFill>
                  <a:schemeClr val="tx1"/>
                </a:solidFill>
                <a:latin typeface="+mn-lt"/>
              </a:defRPr>
            </a:lvl2pPr>
            <a:lvl3pPr marL="11430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pPr marL="0" indent="0" eaLnBrk="1" fontAlgn="auto" hangingPunct="1">
              <a:spcAft>
                <a:spcPts val="0"/>
              </a:spcAft>
              <a:buNone/>
              <a:defRPr/>
            </a:pPr>
            <a:r>
              <a:rPr lang="en-GB" sz="2400" b="1" kern="0" dirty="0">
                <a:solidFill>
                  <a:srgbClr val="C00000"/>
                </a:solidFill>
              </a:rPr>
              <a:t>2. Interleaving: evidence</a:t>
            </a:r>
          </a:p>
        </p:txBody>
      </p:sp>
      <p:pic>
        <p:nvPicPr>
          <p:cNvPr id="5" name="Picture 6"/>
          <p:cNvPicPr>
            <a:picLocks noChangeAspect="1"/>
          </p:cNvPicPr>
          <p:nvPr/>
        </p:nvPicPr>
        <p:blipFill>
          <a:blip r:embed="rId2" cstate="print">
            <a:extLst>
              <a:ext uri="{28A0092B-C50C-407E-A947-70E740481C1C}">
                <a14:useLocalDpi xmlns:a14="http://schemas.microsoft.com/office/drawing/2010/main" val="0"/>
              </a:ext>
            </a:extLst>
          </a:blip>
          <a:srcRect t="1797" r="1711" b="-2"/>
          <a:stretch>
            <a:fillRect/>
          </a:stretch>
        </p:blipFill>
        <p:spPr bwMode="auto">
          <a:xfrm>
            <a:off x="5865258" y="791369"/>
            <a:ext cx="4724400"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63801" y="4910138"/>
            <a:ext cx="3544887" cy="738187"/>
          </a:xfrm>
          <a:prstGeom prst="rect">
            <a:avLst/>
          </a:prstGeom>
        </p:spPr>
        <p:txBody>
          <a:bodyPr>
            <a:spAutoFit/>
          </a:bodyPr>
          <a:lstStyle/>
          <a:p>
            <a:pPr eaLnBrk="1" hangingPunct="1">
              <a:defRPr/>
            </a:pPr>
            <a:r>
              <a:rPr lang="en-GB" sz="2000" dirty="0">
                <a:solidFill>
                  <a:srgbClr val="660033"/>
                </a:solidFill>
              </a:rPr>
              <a:t>Mixer: A B C D, D B A C …</a:t>
            </a:r>
          </a:p>
          <a:p>
            <a:pPr eaLnBrk="1" hangingPunct="1">
              <a:defRPr/>
            </a:pPr>
            <a:r>
              <a:rPr lang="en-GB" sz="2000" dirty="0">
                <a:solidFill>
                  <a:srgbClr val="660033"/>
                </a:solidFill>
              </a:rPr>
              <a:t>Blocker: A </a:t>
            </a:r>
            <a:r>
              <a:rPr lang="en-GB" sz="2000" dirty="0" err="1">
                <a:solidFill>
                  <a:srgbClr val="660033"/>
                </a:solidFill>
              </a:rPr>
              <a:t>A</a:t>
            </a:r>
            <a:r>
              <a:rPr lang="en-GB" sz="2000" dirty="0">
                <a:solidFill>
                  <a:srgbClr val="660033"/>
                </a:solidFill>
              </a:rPr>
              <a:t> </a:t>
            </a:r>
            <a:r>
              <a:rPr lang="en-GB" sz="2000" dirty="0" err="1">
                <a:solidFill>
                  <a:srgbClr val="660033"/>
                </a:solidFill>
              </a:rPr>
              <a:t>A</a:t>
            </a:r>
            <a:r>
              <a:rPr lang="en-GB" sz="2000" dirty="0">
                <a:solidFill>
                  <a:srgbClr val="660033"/>
                </a:solidFill>
              </a:rPr>
              <a:t> </a:t>
            </a:r>
            <a:r>
              <a:rPr lang="en-GB" sz="2000" dirty="0" err="1">
                <a:solidFill>
                  <a:srgbClr val="660033"/>
                </a:solidFill>
              </a:rPr>
              <a:t>A</a:t>
            </a:r>
            <a:r>
              <a:rPr lang="en-GB" sz="2000" dirty="0">
                <a:solidFill>
                  <a:srgbClr val="660033"/>
                </a:solidFill>
              </a:rPr>
              <a:t>, B </a:t>
            </a:r>
            <a:r>
              <a:rPr lang="en-GB" sz="2000" dirty="0" err="1">
                <a:solidFill>
                  <a:srgbClr val="660033"/>
                </a:solidFill>
              </a:rPr>
              <a:t>B</a:t>
            </a:r>
            <a:r>
              <a:rPr lang="en-GB" sz="2000" dirty="0">
                <a:solidFill>
                  <a:srgbClr val="660033"/>
                </a:solidFill>
              </a:rPr>
              <a:t> </a:t>
            </a:r>
            <a:r>
              <a:rPr lang="en-GB" sz="2000" dirty="0" err="1">
                <a:solidFill>
                  <a:srgbClr val="660033"/>
                </a:solidFill>
              </a:rPr>
              <a:t>B</a:t>
            </a:r>
            <a:r>
              <a:rPr lang="en-GB" sz="2000" dirty="0">
                <a:solidFill>
                  <a:srgbClr val="660033"/>
                </a:solidFill>
              </a:rPr>
              <a:t> B …</a:t>
            </a:r>
            <a:r>
              <a:rPr lang="en-GB" sz="2000" i="1" dirty="0">
                <a:solidFill>
                  <a:srgbClr val="660033"/>
                </a:solidFill>
              </a:rPr>
              <a:t>  </a:t>
            </a:r>
            <a:r>
              <a:rPr lang="en-GB" sz="2200" i="1" dirty="0">
                <a:solidFill>
                  <a:srgbClr val="660033"/>
                </a:solidFill>
              </a:rPr>
              <a:t> </a:t>
            </a:r>
          </a:p>
        </p:txBody>
      </p:sp>
      <p:sp>
        <p:nvSpPr>
          <p:cNvPr id="8" name="Rectangle 7"/>
          <p:cNvSpPr/>
          <p:nvPr/>
        </p:nvSpPr>
        <p:spPr>
          <a:xfrm>
            <a:off x="7361716" y="5648325"/>
            <a:ext cx="3595688" cy="339725"/>
          </a:xfrm>
          <a:prstGeom prst="rect">
            <a:avLst/>
          </a:prstGeom>
        </p:spPr>
        <p:txBody>
          <a:bodyPr>
            <a:spAutoFit/>
          </a:bodyPr>
          <a:lstStyle/>
          <a:p>
            <a:pPr eaLnBrk="1" hangingPunct="1">
              <a:defRPr/>
            </a:pPr>
            <a:r>
              <a:rPr lang="en-GB" sz="1600" i="1" dirty="0">
                <a:solidFill>
                  <a:srgbClr val="5D534B"/>
                </a:solidFill>
              </a:rPr>
              <a:t>Rohrer &amp; Kelli (2007). </a:t>
            </a:r>
            <a:r>
              <a:rPr lang="en-GB" sz="1600" i="1" dirty="0" err="1">
                <a:solidFill>
                  <a:srgbClr val="5D534B"/>
                </a:solidFill>
              </a:rPr>
              <a:t>Instr</a:t>
            </a:r>
            <a:r>
              <a:rPr lang="en-GB" sz="1600" i="1" dirty="0">
                <a:solidFill>
                  <a:srgbClr val="5D534B"/>
                </a:solidFill>
              </a:rPr>
              <a:t> Science</a:t>
            </a:r>
          </a:p>
        </p:txBody>
      </p:sp>
      <p:sp>
        <p:nvSpPr>
          <p:cNvPr id="9" name="Rectangle 8"/>
          <p:cNvSpPr/>
          <p:nvPr/>
        </p:nvSpPr>
        <p:spPr>
          <a:xfrm>
            <a:off x="2463801" y="1017801"/>
            <a:ext cx="3544887" cy="400050"/>
          </a:xfrm>
          <a:prstGeom prst="rect">
            <a:avLst/>
          </a:prstGeom>
        </p:spPr>
        <p:txBody>
          <a:bodyPr>
            <a:spAutoFit/>
          </a:bodyPr>
          <a:lstStyle/>
          <a:p>
            <a:pPr eaLnBrk="1" hangingPunct="1">
              <a:defRPr/>
            </a:pPr>
            <a:r>
              <a:rPr lang="en-GB" sz="2000" dirty="0">
                <a:solidFill>
                  <a:srgbClr val="5D534B"/>
                </a:solidFill>
              </a:rPr>
              <a:t>maths problems</a:t>
            </a:r>
            <a:endParaRPr lang="en-GB" sz="2200" i="1" dirty="0">
              <a:solidFill>
                <a:srgbClr val="5D534B"/>
              </a:solidFill>
            </a:endParaRPr>
          </a:p>
        </p:txBody>
      </p:sp>
    </p:spTree>
    <p:extLst>
      <p:ext uri="{BB962C8B-B14F-4D97-AF65-F5344CB8AC3E}">
        <p14:creationId xmlns:p14="http://schemas.microsoft.com/office/powerpoint/2010/main" val="1815082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2306</TotalTime>
  <Words>1465</Words>
  <Application>Microsoft Office PowerPoint</Application>
  <PresentationFormat>Widescreen</PresentationFormat>
  <Paragraphs>155</Paragraphs>
  <Slides>49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Arial</vt:lpstr>
      <vt:lpstr>Calibri</vt:lpstr>
      <vt:lpstr>Calibri Light</vt:lpstr>
      <vt:lpstr>Times</vt:lpstr>
      <vt:lpstr>Wingdings</vt:lpstr>
      <vt:lpstr>Office Theme</vt:lpstr>
      <vt:lpstr>1_Office Theme</vt:lpstr>
      <vt:lpstr>Supporting my child’s independent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1 - FIGURE OUT HOW much time you have to revise</vt:lpstr>
      <vt:lpstr>STEP 2 - PRIORITISE YOUR SUBJECTS/TOPICS</vt:lpstr>
      <vt:lpstr>STEP 2 - PRIORITISE YOUR SUBJECTS/TOPICS</vt:lpstr>
      <vt:lpstr>Step 3 - Break Subjects into topics </vt:lpstr>
      <vt:lpstr>Step 4 - allocate 30 minute time slots to revise</vt:lpstr>
      <vt:lpstr>Why 30 minutes? </vt:lpstr>
      <vt:lpstr>Step 5 - What to do within each revision session</vt:lpstr>
      <vt:lpstr>Step 6 - Stay Flexible</vt:lpstr>
      <vt:lpstr>Step 7 – Make your timetable achievable </vt:lpstr>
      <vt:lpstr>PowerPoint Presentation</vt:lpstr>
      <vt:lpstr>PowerPoint Presentation</vt:lpstr>
      <vt:lpstr>“Its okay, I’ve been reading my revision guide”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RAMSLAND</dc:creator>
  <cp:lastModifiedBy>G. YOUNG</cp:lastModifiedBy>
  <cp:revision>39</cp:revision>
  <cp:lastPrinted>2020-02-06T12:26:12Z</cp:lastPrinted>
  <dcterms:created xsi:type="dcterms:W3CDTF">2018-12-17T11:15:09Z</dcterms:created>
  <dcterms:modified xsi:type="dcterms:W3CDTF">2020-03-26T09:56:58Z</dcterms:modified>
</cp:coreProperties>
</file>