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D61"/>
    <a:srgbClr val="FF33CC"/>
    <a:srgbClr val="FF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0103D-9107-DDF0-4B10-54566F06E365}" v="17" dt="2021-05-25T11:25:17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9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8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8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8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9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1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1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5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2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9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2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D504-C333-481B-A358-F272BC43B59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B479-6BEF-44A5-8A0F-621F1B335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4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g.org.uk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www.tate.org.uk/visit/tate-modern" TargetMode="External"/><Relationship Id="rId12" Type="http://schemas.openxmlformats.org/officeDocument/2006/relationships/hyperlink" Target="http://www.bipp.com/Default.aspx?tabid=10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photographersgallery.org.uk/" TargetMode="External"/><Relationship Id="rId11" Type="http://schemas.openxmlformats.org/officeDocument/2006/relationships/hyperlink" Target="https://www.the-aop.org/membership" TargetMode="External"/><Relationship Id="rId5" Type="http://schemas.openxmlformats.org/officeDocument/2006/relationships/hyperlink" Target="https://rps.org/" TargetMode="External"/><Relationship Id="rId10" Type="http://schemas.openxmlformats.org/officeDocument/2006/relationships/hyperlink" Target="https://discovercreative.careers/#/" TargetMode="External"/><Relationship Id="rId4" Type="http://schemas.openxmlformats.org/officeDocument/2006/relationships/hyperlink" Target="http://www.bipp.com/Default.aspx?tabid=1213" TargetMode="External"/><Relationship Id="rId9" Type="http://schemas.openxmlformats.org/officeDocument/2006/relationships/hyperlink" Target="https://www.vam.ac.uk/collections/photograph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eenskills.com/careers/job-profiles/visual-effects-vfx/compositing/compositor/" TargetMode="External"/><Relationship Id="rId13" Type="http://schemas.openxmlformats.org/officeDocument/2006/relationships/hyperlink" Target="https://www.screenskills.com/careers/job-profiles/film-and-tv-drama/technical/director-of-photography-dop/" TargetMode="External"/><Relationship Id="rId18" Type="http://schemas.openxmlformats.org/officeDocument/2006/relationships/hyperlink" Target="https://www.prospects.ac.uk/job-profiles/press-photographer" TargetMode="External"/><Relationship Id="rId3" Type="http://schemas.openxmlformats.org/officeDocument/2006/relationships/hyperlink" Target="https://www.the-aop.org/information/the-industry/job-specifications/assisting-photographer-spec" TargetMode="External"/><Relationship Id="rId7" Type="http://schemas.openxmlformats.org/officeDocument/2006/relationships/hyperlink" Target="https://www.the-aop.org/information/the-industry/careers/photography-agent-spec" TargetMode="External"/><Relationship Id="rId12" Type="http://schemas.openxmlformats.org/officeDocument/2006/relationships/hyperlink" Target="https://www.dba.org.uk/careers/graphic-designer/" TargetMode="External"/><Relationship Id="rId17" Type="http://schemas.openxmlformats.org/officeDocument/2006/relationships/hyperlink" Target="https://creativepool.com/articles/jobdescriptions/art-editor-job-description#:~:text=salaries%20and%20benefits-,Art%20editors%20are%20responsible%20for%20the%20way%20a%20magazine%20looks,and%20photography%20and%20may%20include%3A&amp;text=discussing%20design%20and%20layout%20ideas%20with%20the%20editor%20and%20other%20colleagues" TargetMode="External"/><Relationship Id="rId2" Type="http://schemas.openxmlformats.org/officeDocument/2006/relationships/image" Target="../media/image5.jpg"/><Relationship Id="rId16" Type="http://schemas.openxmlformats.org/officeDocument/2006/relationships/hyperlink" Target="https://www.unifrog.org/student/careers/keywords/photographic-stylist" TargetMode="External"/><Relationship Id="rId20" Type="http://schemas.openxmlformats.org/officeDocument/2006/relationships/hyperlink" Target="https://creativepool.com/articles/jobdescriptions/animator-job-descrip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tionalcareers.service.gov.uk/job-profiles/medical-illustrator" TargetMode="External"/><Relationship Id="rId11" Type="http://schemas.openxmlformats.org/officeDocument/2006/relationships/hyperlink" Target="https://nationalcareers.service.gov.uk/job-profiles/drone-pilot" TargetMode="External"/><Relationship Id="rId5" Type="http://schemas.openxmlformats.org/officeDocument/2006/relationships/hyperlink" Target="https://nationalcareers.service.gov.uk/job-profiles/photographic-stylist" TargetMode="External"/><Relationship Id="rId15" Type="http://schemas.openxmlformats.org/officeDocument/2006/relationships/hyperlink" Target="https://getintotheatre.org/blog/what-does-a-theatre-lighting-technician-do" TargetMode="External"/><Relationship Id="rId10" Type="http://schemas.openxmlformats.org/officeDocument/2006/relationships/hyperlink" Target="https://www.cvan.art/cc-skills-curator" TargetMode="External"/><Relationship Id="rId19" Type="http://schemas.openxmlformats.org/officeDocument/2006/relationships/hyperlink" Target="https://www.ephotozine.com/article/so--you-want-to-be-a-police-photographer--187" TargetMode="External"/><Relationship Id="rId4" Type="http://schemas.openxmlformats.org/officeDocument/2006/relationships/hyperlink" Target="https://www.the-aop.org/information/the-industry/job-specifications/photographer-spec" TargetMode="External"/><Relationship Id="rId9" Type="http://schemas.openxmlformats.org/officeDocument/2006/relationships/hyperlink" Target="https://ipa.co.uk/knowledge/careers-in-advertising/the-right-role-for-you/creative/creative-director/" TargetMode="External"/><Relationship Id="rId14" Type="http://schemas.openxmlformats.org/officeDocument/2006/relationships/hyperlink" Target="https://www.screenskills.com/careers/job-profiles/visual-effects-vfx/computer-generated/lighting-artis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journeyuk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19" y="404035"/>
            <a:ext cx="6167626" cy="8724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8" y="404036"/>
            <a:ext cx="6167626" cy="87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478465"/>
            <a:ext cx="6145255" cy="8693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34" y="474227"/>
            <a:ext cx="6148250" cy="8697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2278" y="552896"/>
            <a:ext cx="305777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  <a:latin typeface="Consolas" panose="020B0609020204030204" pitchFamily="49" charset="0"/>
              </a:rPr>
              <a:t>University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You could do a foundation degree, higher national diploma or degree in: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Photography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Visual Arts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Commercial Photography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Fashion Photography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Art and Design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Video and Digital Imaging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Photojournalism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Lighting Design</a:t>
            </a:r>
          </a:p>
          <a:p>
            <a:endParaRPr lang="en-US" sz="14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Entry requirements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You'll usually need: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1 or 2 A levels, or equivalent, for a foundation degree or higher national diploma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2 to 3 A levels, or equivalent, for a degree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37886" y="3276834"/>
            <a:ext cx="23660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FFFF00"/>
                </a:solidFill>
                <a:latin typeface="Consolas" panose="020B0609020204030204" pitchFamily="49" charset="0"/>
              </a:rPr>
              <a:t>College</a:t>
            </a:r>
          </a:p>
          <a:p>
            <a:r>
              <a:rPr lang="en-US" sz="1400" b="1" dirty="0">
                <a:solidFill>
                  <a:srgbClr val="FFFF00"/>
                </a:solidFill>
                <a:latin typeface="Consolas" panose="020B0609020204030204" pitchFamily="49" charset="0"/>
              </a:rPr>
              <a:t>You could take a Level 3 Diploma in Photography, which may help you to find a job as a photographer's assistant in a studio.</a:t>
            </a:r>
          </a:p>
          <a:p>
            <a:endParaRPr lang="en-US" sz="1400" b="1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FFFF00"/>
                </a:solidFill>
                <a:latin typeface="Consolas" panose="020B0609020204030204" pitchFamily="49" charset="0"/>
              </a:rPr>
              <a:t>Entry requirements</a:t>
            </a:r>
          </a:p>
          <a:p>
            <a:r>
              <a:rPr lang="en-US" sz="1400" b="1" dirty="0">
                <a:solidFill>
                  <a:srgbClr val="FFFF00"/>
                </a:solidFill>
                <a:latin typeface="Consolas" panose="020B0609020204030204" pitchFamily="49" charset="0"/>
              </a:rPr>
              <a:t>You'll usually need:</a:t>
            </a:r>
          </a:p>
          <a:p>
            <a:r>
              <a:rPr lang="en-US" sz="1400" b="1" dirty="0">
                <a:solidFill>
                  <a:srgbClr val="FFFF00"/>
                </a:solidFill>
                <a:latin typeface="Consolas" panose="020B0609020204030204" pitchFamily="49" charset="0"/>
              </a:rPr>
              <a:t>4 or 5 GCSEs at grades 9 to 4 (A* to C), or equivalent, including English, </a:t>
            </a:r>
            <a:r>
              <a:rPr lang="en-US" sz="1400" b="1" dirty="0" err="1">
                <a:solidFill>
                  <a:srgbClr val="FFFF00"/>
                </a:solidFill>
                <a:latin typeface="Consolas" panose="020B0609020204030204" pitchFamily="49" charset="0"/>
              </a:rPr>
              <a:t>maths</a:t>
            </a:r>
            <a:r>
              <a:rPr lang="en-US" sz="1400" b="1" dirty="0">
                <a:solidFill>
                  <a:srgbClr val="FFFF00"/>
                </a:solidFill>
                <a:latin typeface="Consolas" panose="020B0609020204030204" pitchFamily="49" charset="0"/>
              </a:rPr>
              <a:t> and a creative subject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7248" y="5156265"/>
            <a:ext cx="27538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FF33CC"/>
                </a:solidFill>
                <a:latin typeface="Consolas" panose="020B0609020204030204" pitchFamily="49" charset="0"/>
              </a:rPr>
              <a:t>Apprenticeship</a:t>
            </a:r>
          </a:p>
          <a:p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You could complete an advanced apprenticeship in photo imaging or creative and digital media.</a:t>
            </a:r>
          </a:p>
          <a:p>
            <a:endParaRPr lang="en-US" sz="1400" b="1" dirty="0">
              <a:solidFill>
                <a:srgbClr val="FF33CC"/>
              </a:solidFill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Entry requirements</a:t>
            </a:r>
          </a:p>
          <a:p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You'll usually need:</a:t>
            </a:r>
          </a:p>
          <a:p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5 GCSEs at grades 9 to 4 (A* to C), or equivalent, including English and </a:t>
            </a:r>
            <a:r>
              <a:rPr lang="en-US" sz="1400" b="1" dirty="0" err="1">
                <a:solidFill>
                  <a:srgbClr val="FF33CC"/>
                </a:solidFill>
                <a:latin typeface="Consolas" panose="020B0609020204030204" pitchFamily="49" charset="0"/>
              </a:rPr>
              <a:t>maths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, for an advanced apprenticeship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2278" y="7972151"/>
            <a:ext cx="55820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  <a:latin typeface="Consolas" panose="020B0609020204030204" pitchFamily="49" charset="0"/>
              </a:rPr>
              <a:t>Work</a:t>
            </a:r>
          </a:p>
          <a:p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You could start as a photographer's assistant and work your way up. It's usual to </a:t>
            </a:r>
            <a:r>
              <a:rPr lang="en-US" sz="14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specialise</a:t>
            </a:r>
            <a:r>
              <a:rPr lang="en-US" sz="1400" b="1" dirty="0">
                <a:solidFill>
                  <a:schemeClr val="bg1"/>
                </a:solidFill>
                <a:latin typeface="Consolas" panose="020B0609020204030204" pitchFamily="49" charset="0"/>
              </a:rPr>
              <a:t> in one kind of photography, like fashion, advertising, wildlife or photojournalism.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237" y="2018616"/>
            <a:ext cx="49866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Further information</a:t>
            </a:r>
          </a:p>
          <a:p>
            <a:pPr lvl="0"/>
            <a:endParaRPr lang="en-US" sz="1400" b="1" dirty="0">
              <a:solidFill>
                <a:srgbClr val="FF33CC"/>
              </a:solidFill>
              <a:latin typeface="Consolas" panose="020B0609020204030204" pitchFamily="49" charset="0"/>
            </a:endParaRPr>
          </a:p>
          <a:p>
            <a:pPr lvl="0"/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You can find out more about becoming a photographer through the 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  <a:hlinkClick r:id="rId4"/>
              </a:rPr>
              <a:t>British Institute of Professional Photography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.</a:t>
            </a:r>
          </a:p>
          <a:p>
            <a:pPr lvl="0"/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View information on courses, careers, bursaries and competitions on the 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  <a:hlinkClick r:id="rId5"/>
              </a:rPr>
              <a:t>Royal Photographic Societies website </a:t>
            </a:r>
            <a:endParaRPr lang="en-US" sz="1400" b="1" dirty="0">
              <a:solidFill>
                <a:srgbClr val="FF33CC"/>
              </a:solidFill>
              <a:latin typeface="Consolas" panose="020B0609020204030204" pitchFamily="49" charset="0"/>
            </a:endParaRPr>
          </a:p>
          <a:p>
            <a:pPr lvl="0"/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Learn about photography and keep up to date with contemporary photography and exhibitions at 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  <a:hlinkClick r:id="rId6"/>
              </a:rPr>
              <a:t>The Photographers’ Gallery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, 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  <a:hlinkClick r:id="rId7"/>
              </a:rPr>
              <a:t>The Tate Modern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, 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  <a:hlinkClick r:id="rId8"/>
              </a:rPr>
              <a:t>The National Portrait Gallery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 and 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  <a:hlinkClick r:id="rId9"/>
              </a:rPr>
              <a:t>The V &amp; A Photography Centre.</a:t>
            </a:r>
            <a:endParaRPr lang="en-US" sz="1400" b="1" dirty="0">
              <a:solidFill>
                <a:srgbClr val="FF33CC"/>
              </a:solidFill>
              <a:latin typeface="Consolas" panose="020B0609020204030204" pitchFamily="49" charset="0"/>
            </a:endParaRPr>
          </a:p>
          <a:p>
            <a:pPr lvl="0"/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You can get more details on working in creative careers from 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  <a:hlinkClick r:id="rId10"/>
              </a:rPr>
              <a:t>Discover Creative Careers</a:t>
            </a:r>
            <a:r>
              <a:rPr lang="en-US" sz="1400" b="1" dirty="0">
                <a:solidFill>
                  <a:srgbClr val="FF33CC"/>
                </a:solidFill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460122" y="5880982"/>
            <a:ext cx="3111099" cy="3111099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  <a:alpha val="1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>
                <a:solidFill>
                  <a:srgbClr val="FFFF00"/>
                </a:solidFill>
                <a:latin typeface="Consolas" panose="020B0609020204030204" pitchFamily="49" charset="0"/>
              </a:rPr>
              <a:t>Professional and industry bodies</a:t>
            </a:r>
          </a:p>
          <a:p>
            <a:pPr lvl="0" algn="ctr"/>
            <a:endParaRPr lang="en-US" sz="1200" b="1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lvl="0" algn="ctr"/>
            <a:r>
              <a:rPr lang="en-US" sz="1200" b="1" dirty="0">
                <a:solidFill>
                  <a:srgbClr val="FFFF00"/>
                </a:solidFill>
                <a:latin typeface="Consolas" panose="020B0609020204030204" pitchFamily="49" charset="0"/>
                <a:hlinkClick r:id="rId11"/>
              </a:rPr>
              <a:t>The Association of Photographers</a:t>
            </a:r>
            <a:r>
              <a:rPr lang="en-US" sz="1200" b="1" dirty="0">
                <a:solidFill>
                  <a:srgbClr val="FFFF00"/>
                </a:solidFill>
                <a:latin typeface="Consolas" panose="020B0609020204030204" pitchFamily="49" charset="0"/>
              </a:rPr>
              <a:t> offers membership for anyone with an interest in professional photography.</a:t>
            </a:r>
          </a:p>
          <a:p>
            <a:pPr lvl="0" algn="ctr"/>
            <a:endParaRPr lang="en-US" sz="1200" b="1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pPr lvl="0" algn="ctr"/>
            <a:r>
              <a:rPr lang="en-US" sz="1200" b="1" dirty="0">
                <a:solidFill>
                  <a:srgbClr val="FFFF00"/>
                </a:solidFill>
                <a:latin typeface="Consolas" panose="020B0609020204030204" pitchFamily="49" charset="0"/>
              </a:rPr>
              <a:t>You can also apply to join the </a:t>
            </a:r>
            <a:r>
              <a:rPr lang="en-US" sz="1200" b="1" dirty="0">
                <a:solidFill>
                  <a:srgbClr val="FFFF00"/>
                </a:solidFill>
                <a:latin typeface="Consolas" panose="020B0609020204030204" pitchFamily="49" charset="0"/>
                <a:hlinkClick r:id="rId12"/>
              </a:rPr>
              <a:t>British Institute of Professional Photography</a:t>
            </a:r>
            <a:r>
              <a:rPr lang="en-US" sz="1200" b="1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14" name="Isosceles Triangle 13"/>
          <p:cNvSpPr/>
          <p:nvPr/>
        </p:nvSpPr>
        <p:spPr>
          <a:xfrm rot="20397537">
            <a:off x="3031736" y="5224556"/>
            <a:ext cx="2722411" cy="3761605"/>
          </a:xfrm>
          <a:prstGeom prst="triangl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  <a:alpha val="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Click on the links to connect to more info. </a:t>
            </a:r>
          </a:p>
        </p:txBody>
      </p:sp>
    </p:spTree>
    <p:extLst>
      <p:ext uri="{BB962C8B-B14F-4D97-AF65-F5344CB8AC3E}">
        <p14:creationId xmlns:p14="http://schemas.microsoft.com/office/powerpoint/2010/main" val="162132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6048" y="-1596621"/>
            <a:ext cx="9049504" cy="12801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491" y="1333102"/>
            <a:ext cx="402764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Assisting Photographer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3665" y="4679574"/>
            <a:ext cx="248375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Photographer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08" y="4801170"/>
            <a:ext cx="349384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Photographic Stylist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2175" y="2367886"/>
            <a:ext cx="322857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Medical Illustrator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984" y="6404239"/>
            <a:ext cx="381463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Photographer’s Agent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3679" y="8200311"/>
            <a:ext cx="22228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Compositor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9292" y="3588257"/>
            <a:ext cx="300415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Creative Director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151" y="6931077"/>
            <a:ext cx="205197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Art Curator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0635" y="5689618"/>
            <a:ext cx="205838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Drone Pilot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555" y="2488331"/>
            <a:ext cx="303762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Graphic Designer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5504" y="1298603"/>
            <a:ext cx="419794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Director of Photography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" y="3673627"/>
            <a:ext cx="25006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4"/>
              </a:rPr>
              <a:t>Lighting Artist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7334" y="2075498"/>
            <a:ext cx="33439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/>
              </a:rPr>
              <a:t>Lighting Technician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Click r:id="rId16"/>
          </p:cNvPr>
          <p:cNvSpPr/>
          <p:nvPr/>
        </p:nvSpPr>
        <p:spPr>
          <a:xfrm>
            <a:off x="919099" y="7394264"/>
            <a:ext cx="346037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Photographic stylist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06307" y="6758735"/>
            <a:ext cx="180286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/>
              </a:rPr>
              <a:t>Art editor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2487" y="8480737"/>
            <a:ext cx="344979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8"/>
              </a:rPr>
              <a:t>Press Photographer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85504" y="7539293"/>
            <a:ext cx="396191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9"/>
              </a:rPr>
              <a:t>Forensic Photographer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3395" y="8361597"/>
            <a:ext cx="174778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0"/>
              </a:rPr>
              <a:t>Animator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73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4" b="25803"/>
          <a:stretch/>
        </p:blipFill>
        <p:spPr>
          <a:xfrm>
            <a:off x="0" y="-102257"/>
            <a:ext cx="12961088" cy="9703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9449" y="3021050"/>
            <a:ext cx="100322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hlinkClick r:id="rId3"/>
              </a:rPr>
              <a:t>https://creativejourneyuk.com/</a:t>
            </a:r>
            <a:endParaRPr lang="en-GB" sz="6000" dirty="0"/>
          </a:p>
          <a:p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65176" y="2075901"/>
            <a:ext cx="1223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33CC"/>
                </a:solidFill>
                <a:latin typeface="Bookman Old Style" panose="02050604050505020204" pitchFamily="18" charset="0"/>
              </a:rPr>
              <a:t>Click this link to watch a video on careers in creative industries</a:t>
            </a:r>
          </a:p>
        </p:txBody>
      </p:sp>
    </p:spTree>
    <p:extLst>
      <p:ext uri="{BB962C8B-B14F-4D97-AF65-F5344CB8AC3E}">
        <p14:creationId xmlns:p14="http://schemas.microsoft.com/office/powerpoint/2010/main" val="373108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387</Words>
  <Application>Microsoft Office PowerPoint</Application>
  <PresentationFormat>A3 Paper (297x420 mm)</PresentationFormat>
  <Paragraphs>61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Consolas</vt:lpstr>
      <vt:lpstr>Stencil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WMEIMG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Wright</dc:creator>
  <cp:lastModifiedBy>G. YOUNG</cp:lastModifiedBy>
  <cp:revision>16</cp:revision>
  <dcterms:created xsi:type="dcterms:W3CDTF">2021-01-22T15:51:46Z</dcterms:created>
  <dcterms:modified xsi:type="dcterms:W3CDTF">2021-05-25T14:40:58Z</dcterms:modified>
</cp:coreProperties>
</file>