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D_0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Montserrat Classic" panose="020B0604020202020204" charset="0"/>
      <p:regular r:id="rId16"/>
    </p:embeddedFont>
    <p:embeddedFont>
      <p:font typeface="Montserrat Classic Bold" panose="020B0604020202020204" charset="0"/>
      <p:regular r:id="rId17"/>
    </p:embeddedFont>
    <p:embeddedFont>
      <p:font typeface="Montserrat Light" panose="00000400000000000000" pitchFamily="2" charset="0"/>
      <p:regular r:id="rId18"/>
      <p:italic r:id="rId19"/>
    </p:embeddedFont>
    <p:embeddedFont>
      <p:font typeface="Montserrat Light 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C31C88B-C0CC-D0ED-7FD0-17CE65DD5521}" name="Y. PARMAR" initials="YP" userId="S::yparmar@dwhs.co.uk::079ec7fe-7ab0-40e2-b356-a31d4e46c72e" providerId="AD"/>
  <p188:author id="{67A28D9A-18EF-AA0A-3C1F-165CF461F8D6}" name="D. FENLON" initials="DF" userId="S::dfenlon@dwhs.co.uk::507494cf-7619-4df2-8d04-af8ee4e3902d" providerId="AD"/>
  <p188:author id="{C5BC01CC-7869-1850-B04E-46754BF4F0C6}" name="D. FENLON" initials="" userId="S::DFENLON@dwhs.co.uk::507494cf-7619-4df2-8d04-af8ee4e3902d" providerId="AD"/>
  <p188:author id="{8B1D62E8-38BA-FDB3-D5CE-00A25F52F88D}" name="R. WALSH" initials="RW" userId="S::rwalsh@dwhs.co.uk::f0a5fbc6-af7f-43e9-9c8c-656968a3c94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A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61B2EA-5F3B-48B1-A570-57C55FDCF4B4}" v="230" dt="2024-02-19T15:38:58.155"/>
    <p1510:client id="{334BF7FF-7673-FFE5-C43E-FDEAEF09F5B2}" v="5" dt="2024-02-19T16:27:07.659"/>
    <p1510:client id="{7001B8ED-54B7-A9BB-3A8C-7F01405184FE}" v="58" dt="2024-02-19T16:22:05.460"/>
    <p1510:client id="{920830E5-EA86-D14F-1C7F-5A2301624DAD}" v="2" dt="2024-02-20T17:23:13.152"/>
    <p1510:client id="{D2733EDD-9E05-E207-55BA-E543813544D1}" v="9" dt="2024-02-19T15:18:12.166"/>
    <p1510:client id="{E944A4C5-EF1F-DE0C-5366-600398FBE8EE}" v="134" dt="2024-02-19T15:49:03.2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modernComment_10D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7F65DD7-43F8-447B-82CF-7F46B022B807}" authorId="{8B1D62E8-38BA-FDB3-D5CE-00A25F52F88D}" created="2024-02-19T15:49:03.27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69"/>
      <ac:spMk id="3" creationId="{00000000-0000-0000-0000-000000000000}"/>
      <ac:txMk cp="194" len="6">
        <ac:context len="389" hash="764350061"/>
      </ac:txMk>
    </ac:txMkLst>
    <p188:pos x="14600207" y="3687792"/>
    <p188:replyLst>
      <p188:reply id="{46BD8453-1604-4C43-882F-E3F6EF3B022E}" authorId="{67A28D9A-18EF-AA0A-3C1F-165CF461F8D6}" created="2024-02-19T16:22:01.491">
        <p188:txBody>
          <a:bodyPr/>
          <a:lstStyle/>
          <a:p>
            <a:r>
              <a:rPr lang="en-US"/>
              <a:t>Dates on slide 8 - will be reminded verbally at this point.</a:t>
            </a:r>
          </a:p>
        </p188:txBody>
      </p188:reply>
    </p188:replyLst>
    <p188:txBody>
      <a:bodyPr/>
      <a:lstStyle/>
      <a:p>
        <a:r>
          <a:rPr lang="en-GB"/>
          <a:t>Is there a date?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microsoft.com/office/2018/10/relationships/comments" Target="../comments/modernComment_10D_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820" t="16145" r="13216" b="12890"/>
          <a:stretch>
            <a:fillRect/>
          </a:stretch>
        </p:blipFill>
        <p:spPr>
          <a:xfrm>
            <a:off x="17759972" y="9762909"/>
            <a:ext cx="534853" cy="53485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18855" b="8918"/>
          <a:stretch>
            <a:fillRect/>
          </a:stretch>
        </p:blipFill>
        <p:spPr>
          <a:xfrm>
            <a:off x="3631780" y="0"/>
            <a:ext cx="2514162" cy="242118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3621" r="9958" b="14485"/>
          <a:stretch>
            <a:fillRect/>
          </a:stretch>
        </p:blipFill>
        <p:spPr>
          <a:xfrm>
            <a:off x="6145579" y="0"/>
            <a:ext cx="3262425" cy="242118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l="26987"/>
          <a:stretch>
            <a:fillRect/>
          </a:stretch>
        </p:blipFill>
        <p:spPr>
          <a:xfrm>
            <a:off x="9147412" y="0"/>
            <a:ext cx="2651642" cy="24211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 l="5621" r="6054"/>
          <a:stretch>
            <a:fillRect/>
          </a:stretch>
        </p:blipFill>
        <p:spPr>
          <a:xfrm>
            <a:off x="15080267" y="0"/>
            <a:ext cx="3207733" cy="242118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 l="7624" r="2593"/>
          <a:stretch>
            <a:fillRect/>
          </a:stretch>
        </p:blipFill>
        <p:spPr>
          <a:xfrm>
            <a:off x="11799054" y="0"/>
            <a:ext cx="3281213" cy="24211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641652" y="6613431"/>
            <a:ext cx="3004697" cy="8232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 r="23784"/>
          <a:stretch>
            <a:fillRect/>
          </a:stretch>
        </p:blipFill>
        <p:spPr>
          <a:xfrm>
            <a:off x="0" y="7865814"/>
            <a:ext cx="2767981" cy="242118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0" y="0"/>
            <a:ext cx="3631780" cy="242118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rcRect b="3892"/>
          <a:stretch>
            <a:fillRect/>
          </a:stretch>
        </p:blipFill>
        <p:spPr>
          <a:xfrm>
            <a:off x="2637311" y="7865814"/>
            <a:ext cx="1686955" cy="243194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4324266" y="7865814"/>
            <a:ext cx="3657065" cy="243194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/>
          <a:srcRect r="15030"/>
          <a:stretch>
            <a:fillRect/>
          </a:stretch>
        </p:blipFill>
        <p:spPr>
          <a:xfrm>
            <a:off x="7733656" y="7865814"/>
            <a:ext cx="3107375" cy="24319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/>
          <a:srcRect r="7328"/>
          <a:stretch>
            <a:fillRect/>
          </a:stretch>
        </p:blipFill>
        <p:spPr>
          <a:xfrm>
            <a:off x="10841031" y="7865814"/>
            <a:ext cx="2581652" cy="242118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5562726" y="7876576"/>
            <a:ext cx="3647923" cy="243194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/>
          <a:srcRect l="12108" r="18576"/>
          <a:stretch>
            <a:fillRect/>
          </a:stretch>
        </p:blipFill>
        <p:spPr>
          <a:xfrm>
            <a:off x="13422683" y="7876576"/>
            <a:ext cx="2517360" cy="2421186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-6825" y="4804260"/>
            <a:ext cx="18294825" cy="1659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50"/>
              </a:lnSpc>
            </a:pPr>
            <a:r>
              <a:rPr lang="en-US" sz="12450">
                <a:solidFill>
                  <a:srgbClr val="004AAD"/>
                </a:solidFill>
                <a:latin typeface="Libre Franklin Black Bold"/>
              </a:rPr>
              <a:t>OPTIONS EVENING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705273" y="3059915"/>
            <a:ext cx="6884279" cy="1506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00"/>
              </a:lnSpc>
            </a:pPr>
            <a:r>
              <a:rPr lang="en-US" sz="11300">
                <a:solidFill>
                  <a:srgbClr val="004AAD"/>
                </a:solidFill>
                <a:latin typeface="Libre Franklin Black Bold"/>
              </a:rPr>
              <a:t>YEAR 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10932"/>
          <a:stretch>
            <a:fillRect/>
          </a:stretch>
        </p:blipFill>
        <p:spPr>
          <a:xfrm>
            <a:off x="3493371" y="2665988"/>
            <a:ext cx="13270255" cy="407771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452216" y="510182"/>
            <a:ext cx="14489383" cy="710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71"/>
              </a:lnSpc>
            </a:pPr>
            <a:r>
              <a:rPr lang="en-US" sz="5491">
                <a:solidFill>
                  <a:srgbClr val="004AAD"/>
                </a:solidFill>
                <a:latin typeface="Montserrat Classic Bold"/>
              </a:rPr>
              <a:t>YEAR 9 INTO 10 OPTION FORM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599614" y="1662674"/>
            <a:ext cx="13905253" cy="5110170"/>
            <a:chOff x="0" y="0"/>
            <a:chExt cx="5207874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207874" cy="1913890"/>
            </a:xfrm>
            <a:custGeom>
              <a:avLst/>
              <a:gdLst/>
              <a:ahLst/>
              <a:cxnLst/>
              <a:rect l="l" t="t" r="r" b="b"/>
              <a:pathLst>
                <a:path w="5207874" h="1913890">
                  <a:moveTo>
                    <a:pt x="0" y="0"/>
                  </a:moveTo>
                  <a:lnTo>
                    <a:pt x="5207874" y="0"/>
                  </a:lnTo>
                  <a:lnTo>
                    <a:pt x="5207874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5ACEE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" name="AutoShape 5"/>
          <p:cNvSpPr/>
          <p:nvPr/>
        </p:nvSpPr>
        <p:spPr>
          <a:xfrm>
            <a:off x="3222501" y="2576737"/>
            <a:ext cx="14659478" cy="0"/>
          </a:xfrm>
          <a:prstGeom prst="line">
            <a:avLst/>
          </a:prstGeom>
          <a:ln w="381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6" name="AutoShape 6"/>
          <p:cNvSpPr/>
          <p:nvPr/>
        </p:nvSpPr>
        <p:spPr>
          <a:xfrm>
            <a:off x="3501611" y="4223288"/>
            <a:ext cx="14659478" cy="0"/>
          </a:xfrm>
          <a:prstGeom prst="line">
            <a:avLst/>
          </a:prstGeom>
          <a:ln w="381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7" name="AutoShape 7"/>
          <p:cNvSpPr/>
          <p:nvPr/>
        </p:nvSpPr>
        <p:spPr>
          <a:xfrm>
            <a:off x="3501611" y="3415360"/>
            <a:ext cx="14659478" cy="0"/>
          </a:xfrm>
          <a:prstGeom prst="line">
            <a:avLst/>
          </a:prstGeom>
          <a:ln w="381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8" name="AutoShape 8"/>
          <p:cNvSpPr/>
          <p:nvPr/>
        </p:nvSpPr>
        <p:spPr>
          <a:xfrm>
            <a:off x="3082946" y="5088807"/>
            <a:ext cx="14659478" cy="0"/>
          </a:xfrm>
          <a:prstGeom prst="line">
            <a:avLst/>
          </a:prstGeom>
          <a:ln w="381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9" name="AutoShape 9"/>
          <p:cNvSpPr/>
          <p:nvPr/>
        </p:nvSpPr>
        <p:spPr>
          <a:xfrm>
            <a:off x="3362056" y="5953239"/>
            <a:ext cx="14659478" cy="0"/>
          </a:xfrm>
          <a:prstGeom prst="line">
            <a:avLst/>
          </a:prstGeom>
          <a:ln w="381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0" name="AutoShape 10"/>
          <p:cNvSpPr/>
          <p:nvPr/>
        </p:nvSpPr>
        <p:spPr>
          <a:xfrm rot="-5444747">
            <a:off x="10792417" y="4215168"/>
            <a:ext cx="5077683" cy="0"/>
          </a:xfrm>
          <a:prstGeom prst="line">
            <a:avLst/>
          </a:prstGeom>
          <a:ln w="381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13736175" y="1816599"/>
            <a:ext cx="6108493" cy="585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spc="33">
                <a:solidFill>
                  <a:srgbClr val="FFFFFF"/>
                </a:solidFill>
                <a:latin typeface="Montserrat Light Bold"/>
              </a:rPr>
              <a:t>Subject choices​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723802" y="2449261"/>
            <a:ext cx="6108493" cy="421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61"/>
              </a:lnSpc>
            </a:pPr>
            <a:r>
              <a:rPr lang="en-US" sz="3399" spc="33">
                <a:solidFill>
                  <a:srgbClr val="FFFFFF"/>
                </a:solidFill>
                <a:latin typeface="Montserrat Light Bold"/>
              </a:rPr>
              <a:t>French*</a:t>
            </a:r>
          </a:p>
          <a:p>
            <a:pPr>
              <a:lnSpc>
                <a:spcPts val="6561"/>
              </a:lnSpc>
            </a:pPr>
            <a:r>
              <a:rPr lang="en-US" sz="3399" spc="33">
                <a:solidFill>
                  <a:srgbClr val="FFFFFF"/>
                </a:solidFill>
                <a:latin typeface="Montserrat Light Bold"/>
              </a:rPr>
              <a:t>​Spanish*</a:t>
            </a:r>
          </a:p>
          <a:p>
            <a:pPr>
              <a:lnSpc>
                <a:spcPts val="6561"/>
              </a:lnSpc>
            </a:pPr>
            <a:r>
              <a:rPr lang="en-US" sz="3399" spc="33">
                <a:solidFill>
                  <a:srgbClr val="FFFFFF"/>
                </a:solidFill>
                <a:latin typeface="Montserrat Light Bold"/>
              </a:rPr>
              <a:t>​Geography*</a:t>
            </a:r>
          </a:p>
          <a:p>
            <a:pPr>
              <a:lnSpc>
                <a:spcPts val="6561"/>
              </a:lnSpc>
            </a:pPr>
            <a:r>
              <a:rPr lang="en-US" sz="3399" spc="33">
                <a:solidFill>
                  <a:srgbClr val="FFFFFF"/>
                </a:solidFill>
                <a:latin typeface="Montserrat Light Bold"/>
              </a:rPr>
              <a:t>​History*​</a:t>
            </a:r>
          </a:p>
          <a:p>
            <a:pPr algn="l">
              <a:lnSpc>
                <a:spcPts val="6561"/>
              </a:lnSpc>
            </a:pPr>
            <a:r>
              <a:rPr lang="en-US" sz="3399" spc="33">
                <a:solidFill>
                  <a:srgbClr val="FFFFFF"/>
                </a:solidFill>
                <a:latin typeface="Montserrat Light Bold"/>
              </a:rPr>
              <a:t>Computer Science*​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493371" y="638057"/>
            <a:ext cx="14489383" cy="710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71"/>
              </a:lnSpc>
            </a:pPr>
            <a:r>
              <a:rPr lang="en-US" sz="5491">
                <a:solidFill>
                  <a:srgbClr val="004AAD"/>
                </a:solidFill>
                <a:latin typeface="Montserrat Classic Bold"/>
              </a:rPr>
              <a:t>YEAR 9 INTO 10 OPTION FORM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603078" y="1786600"/>
            <a:ext cx="8362180" cy="3622467"/>
            <a:chOff x="0" y="0"/>
            <a:chExt cx="5207874" cy="2574517"/>
          </a:xfrm>
          <a:solidFill>
            <a:srgbClr val="55ACEE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5207874" cy="2574517"/>
            </a:xfrm>
            <a:custGeom>
              <a:avLst/>
              <a:gdLst/>
              <a:ahLst/>
              <a:cxnLst/>
              <a:rect l="l" t="t" r="r" b="b"/>
              <a:pathLst>
                <a:path w="5207874" h="2574517">
                  <a:moveTo>
                    <a:pt x="0" y="0"/>
                  </a:moveTo>
                  <a:lnTo>
                    <a:pt x="5207874" y="0"/>
                  </a:lnTo>
                  <a:lnTo>
                    <a:pt x="5207874" y="2574517"/>
                  </a:lnTo>
                  <a:lnTo>
                    <a:pt x="0" y="257451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" name="AutoShape 5"/>
          <p:cNvSpPr/>
          <p:nvPr/>
        </p:nvSpPr>
        <p:spPr>
          <a:xfrm>
            <a:off x="9376295" y="2305732"/>
            <a:ext cx="8815748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6" name="AutoShape 6"/>
          <p:cNvSpPr/>
          <p:nvPr/>
        </p:nvSpPr>
        <p:spPr>
          <a:xfrm>
            <a:off x="9544143" y="3330117"/>
            <a:ext cx="8815748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7" name="AutoShape 7"/>
          <p:cNvSpPr/>
          <p:nvPr/>
        </p:nvSpPr>
        <p:spPr>
          <a:xfrm>
            <a:off x="9544143" y="2810053"/>
            <a:ext cx="8815748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8" name="AutoShape 8"/>
          <p:cNvSpPr/>
          <p:nvPr/>
        </p:nvSpPr>
        <p:spPr>
          <a:xfrm>
            <a:off x="9292371" y="3850613"/>
            <a:ext cx="8815748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9" name="AutoShape 9"/>
          <p:cNvSpPr/>
          <p:nvPr/>
        </p:nvSpPr>
        <p:spPr>
          <a:xfrm>
            <a:off x="9460219" y="4370455"/>
            <a:ext cx="8815748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0" name="AutoShape 10"/>
          <p:cNvSpPr/>
          <p:nvPr/>
        </p:nvSpPr>
        <p:spPr>
          <a:xfrm>
            <a:off x="9460219" y="4877933"/>
            <a:ext cx="8815748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11" name="Group 11"/>
          <p:cNvGrpSpPr/>
          <p:nvPr/>
        </p:nvGrpSpPr>
        <p:grpSpPr>
          <a:xfrm>
            <a:off x="3483289" y="1786600"/>
            <a:ext cx="5809081" cy="3549827"/>
            <a:chOff x="0" y="0"/>
            <a:chExt cx="3617832" cy="2210794"/>
          </a:xfrm>
          <a:solidFill>
            <a:srgbClr val="55ACEE"/>
          </a:solidFill>
        </p:grpSpPr>
        <p:sp>
          <p:nvSpPr>
            <p:cNvPr id="12" name="Freeform 12"/>
            <p:cNvSpPr/>
            <p:nvPr/>
          </p:nvSpPr>
          <p:spPr>
            <a:xfrm>
              <a:off x="0" y="0"/>
              <a:ext cx="3617832" cy="2210794"/>
            </a:xfrm>
            <a:custGeom>
              <a:avLst/>
              <a:gdLst/>
              <a:ahLst/>
              <a:cxnLst/>
              <a:rect l="l" t="t" r="r" b="b"/>
              <a:pathLst>
                <a:path w="3617832" h="2210794">
                  <a:moveTo>
                    <a:pt x="0" y="0"/>
                  </a:moveTo>
                  <a:lnTo>
                    <a:pt x="3617832" y="0"/>
                  </a:lnTo>
                  <a:lnTo>
                    <a:pt x="3617832" y="2210794"/>
                  </a:lnTo>
                  <a:lnTo>
                    <a:pt x="0" y="2210794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3" name="AutoShape 13"/>
          <p:cNvSpPr/>
          <p:nvPr/>
        </p:nvSpPr>
        <p:spPr>
          <a:xfrm>
            <a:off x="3483289" y="2296207"/>
            <a:ext cx="5809081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4" name="AutoShape 14"/>
          <p:cNvSpPr/>
          <p:nvPr/>
        </p:nvSpPr>
        <p:spPr>
          <a:xfrm>
            <a:off x="3424354" y="3312555"/>
            <a:ext cx="5868016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5" name="AutoShape 15"/>
          <p:cNvSpPr/>
          <p:nvPr/>
        </p:nvSpPr>
        <p:spPr>
          <a:xfrm>
            <a:off x="3424354" y="2813310"/>
            <a:ext cx="5868016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16" name="Group 16"/>
          <p:cNvGrpSpPr/>
          <p:nvPr/>
        </p:nvGrpSpPr>
        <p:grpSpPr>
          <a:xfrm>
            <a:off x="3483289" y="5355478"/>
            <a:ext cx="5809081" cy="2680445"/>
            <a:chOff x="0" y="0"/>
            <a:chExt cx="3617832" cy="1934895"/>
          </a:xfrm>
          <a:solidFill>
            <a:srgbClr val="55ACEE"/>
          </a:solidFill>
        </p:grpSpPr>
        <p:sp>
          <p:nvSpPr>
            <p:cNvPr id="17" name="Freeform 17"/>
            <p:cNvSpPr/>
            <p:nvPr/>
          </p:nvSpPr>
          <p:spPr>
            <a:xfrm>
              <a:off x="0" y="0"/>
              <a:ext cx="3617832" cy="1934895"/>
            </a:xfrm>
            <a:custGeom>
              <a:avLst/>
              <a:gdLst/>
              <a:ahLst/>
              <a:cxnLst/>
              <a:rect l="l" t="t" r="r" b="b"/>
              <a:pathLst>
                <a:path w="3617832" h="1934895">
                  <a:moveTo>
                    <a:pt x="0" y="0"/>
                  </a:moveTo>
                  <a:lnTo>
                    <a:pt x="3617832" y="0"/>
                  </a:lnTo>
                  <a:lnTo>
                    <a:pt x="3617832" y="1934895"/>
                  </a:lnTo>
                  <a:lnTo>
                    <a:pt x="0" y="193489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3579430" y="2251075"/>
            <a:ext cx="3620832" cy="561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00"/>
              </a:lnSpc>
            </a:pPr>
            <a:r>
              <a:rPr lang="en-US" sz="2000" spc="20">
                <a:solidFill>
                  <a:srgbClr val="FFFFFF"/>
                </a:solidFill>
                <a:latin typeface="Montserrat Light"/>
              </a:rPr>
              <a:t>Art &amp; Design​</a:t>
            </a:r>
          </a:p>
          <a:p>
            <a:pPr>
              <a:lnSpc>
                <a:spcPts val="4100"/>
              </a:lnSpc>
            </a:pPr>
            <a:r>
              <a:rPr lang="en-US" sz="2000" spc="20">
                <a:solidFill>
                  <a:srgbClr val="FFFFFF"/>
                </a:solidFill>
                <a:latin typeface="Montserrat Light"/>
              </a:rPr>
              <a:t>Computer Science*​</a:t>
            </a:r>
          </a:p>
          <a:p>
            <a:pPr>
              <a:lnSpc>
                <a:spcPts val="4100"/>
              </a:lnSpc>
            </a:pPr>
            <a:r>
              <a:rPr lang="en-US" sz="2000" spc="20">
                <a:solidFill>
                  <a:srgbClr val="FFFFFF"/>
                </a:solidFill>
                <a:latin typeface="Montserrat Light"/>
              </a:rPr>
              <a:t>Design and Technology​</a:t>
            </a:r>
          </a:p>
          <a:p>
            <a:pPr>
              <a:lnSpc>
                <a:spcPts val="4100"/>
              </a:lnSpc>
            </a:pPr>
            <a:r>
              <a:rPr lang="en-US" sz="2000" spc="20">
                <a:solidFill>
                  <a:srgbClr val="FFFFFF"/>
                </a:solidFill>
                <a:latin typeface="Montserrat Light"/>
              </a:rPr>
              <a:t>Drama (Performing Arts)​</a:t>
            </a:r>
          </a:p>
          <a:p>
            <a:pPr>
              <a:lnSpc>
                <a:spcPts val="4100"/>
              </a:lnSpc>
            </a:pPr>
            <a:r>
              <a:rPr lang="en-US" sz="2000" spc="20">
                <a:solidFill>
                  <a:srgbClr val="FFFFFF"/>
                </a:solidFill>
                <a:latin typeface="Montserrat Light"/>
              </a:rPr>
              <a:t>Food and Nutrition  ​</a:t>
            </a:r>
          </a:p>
          <a:p>
            <a:pPr>
              <a:lnSpc>
                <a:spcPts val="4100"/>
              </a:lnSpc>
            </a:pPr>
            <a:r>
              <a:rPr lang="en-US" sz="2000" spc="20">
                <a:solidFill>
                  <a:srgbClr val="FFFFFF"/>
                </a:solidFill>
                <a:latin typeface="Montserrat Light"/>
              </a:rPr>
              <a:t>French*</a:t>
            </a:r>
          </a:p>
          <a:p>
            <a:pPr>
              <a:lnSpc>
                <a:spcPts val="4100"/>
              </a:lnSpc>
            </a:pPr>
            <a:r>
              <a:rPr lang="en-US" sz="2000" spc="20">
                <a:solidFill>
                  <a:srgbClr val="FFFFFF"/>
                </a:solidFill>
                <a:latin typeface="Montserrat Light"/>
              </a:rPr>
              <a:t>​Geography*​</a:t>
            </a:r>
          </a:p>
          <a:p>
            <a:pPr>
              <a:lnSpc>
                <a:spcPts val="4100"/>
              </a:lnSpc>
            </a:pPr>
            <a:r>
              <a:rPr lang="en-US" sz="2000" spc="20">
                <a:solidFill>
                  <a:srgbClr val="FFFFFF"/>
                </a:solidFill>
                <a:latin typeface="Montserrat Light"/>
              </a:rPr>
              <a:t>History*​​</a:t>
            </a:r>
          </a:p>
          <a:p>
            <a:pPr>
              <a:lnSpc>
                <a:spcPts val="4100"/>
              </a:lnSpc>
            </a:pPr>
            <a:r>
              <a:rPr lang="en-US" sz="2000" spc="20">
                <a:solidFill>
                  <a:srgbClr val="FFFFFF"/>
                </a:solidFill>
                <a:latin typeface="Montserrat Light"/>
              </a:rPr>
              <a:t>Physical Education</a:t>
            </a:r>
          </a:p>
          <a:p>
            <a:pPr>
              <a:lnSpc>
                <a:spcPts val="4100"/>
              </a:lnSpc>
            </a:pPr>
            <a:r>
              <a:rPr lang="en-US" sz="2000" spc="20">
                <a:solidFill>
                  <a:srgbClr val="FFFFFF"/>
                </a:solidFill>
                <a:latin typeface="Montserrat Light"/>
              </a:rPr>
              <a:t>​Religious Studies ​</a:t>
            </a:r>
          </a:p>
          <a:p>
            <a:pPr algn="l">
              <a:lnSpc>
                <a:spcPts val="4100"/>
              </a:lnSpc>
            </a:pPr>
            <a:r>
              <a:rPr lang="en-US" sz="2000" spc="20">
                <a:solidFill>
                  <a:srgbClr val="FFFFFF"/>
                </a:solidFill>
                <a:latin typeface="Montserrat Light"/>
              </a:rPr>
              <a:t>Spanish*​</a:t>
            </a:r>
          </a:p>
        </p:txBody>
      </p:sp>
      <p:sp>
        <p:nvSpPr>
          <p:cNvPr id="19" name="AutoShape 19"/>
          <p:cNvSpPr/>
          <p:nvPr/>
        </p:nvSpPr>
        <p:spPr>
          <a:xfrm rot="-6665">
            <a:off x="3172576" y="3847938"/>
            <a:ext cx="6119800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0" name="AutoShape 20"/>
          <p:cNvSpPr/>
          <p:nvPr/>
        </p:nvSpPr>
        <p:spPr>
          <a:xfrm rot="3773">
            <a:off x="3340428" y="4376979"/>
            <a:ext cx="5951944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1" name="AutoShape 21"/>
          <p:cNvSpPr/>
          <p:nvPr/>
        </p:nvSpPr>
        <p:spPr>
          <a:xfrm rot="-7546">
            <a:off x="3340423" y="4874657"/>
            <a:ext cx="5951955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2" name="AutoShape 22"/>
          <p:cNvSpPr/>
          <p:nvPr/>
        </p:nvSpPr>
        <p:spPr>
          <a:xfrm rot="10562">
            <a:off x="3256492" y="5901654"/>
            <a:ext cx="6035893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3" name="AutoShape 23"/>
          <p:cNvSpPr/>
          <p:nvPr/>
        </p:nvSpPr>
        <p:spPr>
          <a:xfrm>
            <a:off x="3424354" y="6895947"/>
            <a:ext cx="6300907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4" name="AutoShape 24"/>
          <p:cNvSpPr/>
          <p:nvPr/>
        </p:nvSpPr>
        <p:spPr>
          <a:xfrm>
            <a:off x="3424354" y="6396702"/>
            <a:ext cx="6300907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5" name="AutoShape 25"/>
          <p:cNvSpPr/>
          <p:nvPr/>
        </p:nvSpPr>
        <p:spPr>
          <a:xfrm>
            <a:off x="3172582" y="7437263"/>
            <a:ext cx="6686945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6" name="AutoShape 26"/>
          <p:cNvSpPr/>
          <p:nvPr/>
        </p:nvSpPr>
        <p:spPr>
          <a:xfrm>
            <a:off x="3340430" y="7957104"/>
            <a:ext cx="6624946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7" name="AutoShape 27"/>
          <p:cNvSpPr/>
          <p:nvPr/>
        </p:nvSpPr>
        <p:spPr>
          <a:xfrm>
            <a:off x="2835648" y="9064375"/>
            <a:ext cx="6384832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8" name="TextBox 28"/>
          <p:cNvSpPr txBox="1"/>
          <p:nvPr/>
        </p:nvSpPr>
        <p:spPr>
          <a:xfrm>
            <a:off x="3579430" y="1786600"/>
            <a:ext cx="5712940" cy="450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spc="25">
                <a:solidFill>
                  <a:srgbClr val="FFFFFF"/>
                </a:solidFill>
                <a:latin typeface="Montserrat Light Bold"/>
              </a:rPr>
              <a:t>Options that you currently study​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737271" y="1775347"/>
            <a:ext cx="6763168" cy="450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spc="25">
                <a:solidFill>
                  <a:srgbClr val="FFFFFF"/>
                </a:solidFill>
                <a:latin typeface="Montserrat Light Bold"/>
              </a:rPr>
              <a:t>New options that you can study​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737271" y="2242465"/>
            <a:ext cx="5762376" cy="3086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00"/>
              </a:lnSpc>
            </a:pPr>
            <a:r>
              <a:rPr lang="en-US" sz="2000" spc="20">
                <a:solidFill>
                  <a:srgbClr val="FFFFFF"/>
                </a:solidFill>
                <a:latin typeface="Montserrat Light"/>
              </a:rPr>
              <a:t>Business Studies</a:t>
            </a:r>
          </a:p>
          <a:p>
            <a:pPr>
              <a:lnSpc>
                <a:spcPts val="4100"/>
              </a:lnSpc>
            </a:pPr>
            <a:r>
              <a:rPr lang="en-US" sz="2000" spc="20">
                <a:solidFill>
                  <a:srgbClr val="FFFFFF"/>
                </a:solidFill>
                <a:latin typeface="Montserrat Light"/>
              </a:rPr>
              <a:t>​Citizenship​</a:t>
            </a:r>
          </a:p>
          <a:p>
            <a:pPr>
              <a:lnSpc>
                <a:spcPts val="4100"/>
              </a:lnSpc>
            </a:pPr>
            <a:r>
              <a:rPr lang="en-US" sz="2000" spc="20">
                <a:solidFill>
                  <a:srgbClr val="FFFFFF"/>
                </a:solidFill>
                <a:latin typeface="Montserrat Light"/>
              </a:rPr>
              <a:t>​Health and Social Care (BTEC)</a:t>
            </a:r>
          </a:p>
          <a:p>
            <a:pPr>
              <a:lnSpc>
                <a:spcPts val="4100"/>
              </a:lnSpc>
            </a:pPr>
            <a:r>
              <a:rPr lang="en-US" sz="2000" spc="20">
                <a:solidFill>
                  <a:srgbClr val="FFFFFF"/>
                </a:solidFill>
                <a:latin typeface="Montserrat Light"/>
              </a:rPr>
              <a:t>​Sociology​</a:t>
            </a:r>
          </a:p>
          <a:p>
            <a:pPr>
              <a:lnSpc>
                <a:spcPts val="4100"/>
              </a:lnSpc>
            </a:pPr>
            <a:r>
              <a:rPr lang="en-US" sz="2000" spc="20">
                <a:solidFill>
                  <a:srgbClr val="FFFFFF"/>
                </a:solidFill>
                <a:latin typeface="Montserrat Light"/>
              </a:rPr>
              <a:t>Sport (BTEC)​</a:t>
            </a:r>
          </a:p>
          <a:p>
            <a:pPr algn="l">
              <a:lnSpc>
                <a:spcPts val="4100"/>
              </a:lnSpc>
            </a:pPr>
            <a:r>
              <a:rPr lang="en-US" sz="2000" spc="20">
                <a:solidFill>
                  <a:srgbClr val="FFFFFF"/>
                </a:solidFill>
                <a:latin typeface="Montserrat Light"/>
              </a:rPr>
              <a:t>Photography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493371" y="641888"/>
            <a:ext cx="14489383" cy="710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71"/>
              </a:lnSpc>
            </a:pPr>
            <a:r>
              <a:rPr lang="en-US" sz="5491">
                <a:solidFill>
                  <a:srgbClr val="004AAD"/>
                </a:solidFill>
                <a:latin typeface="Montserrat Classic Bold"/>
              </a:rPr>
              <a:t>YEAR 9 INTO 10 OPTION FORM</a:t>
            </a:r>
          </a:p>
        </p:txBody>
      </p:sp>
      <p:sp>
        <p:nvSpPr>
          <p:cNvPr id="33" name="AutoShape 10">
            <a:extLst>
              <a:ext uri="{FF2B5EF4-FFF2-40B4-BE49-F238E27FC236}">
                <a16:creationId xmlns:a16="http://schemas.microsoft.com/office/drawing/2014/main" id="{C9C456CF-AF71-DA2D-1648-FDA3E12729D3}"/>
              </a:ext>
            </a:extLst>
          </p:cNvPr>
          <p:cNvSpPr/>
          <p:nvPr/>
        </p:nvSpPr>
        <p:spPr>
          <a:xfrm>
            <a:off x="9292370" y="5355478"/>
            <a:ext cx="8815748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155225" y="1857098"/>
            <a:ext cx="12818364" cy="435824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371526" y="6307089"/>
            <a:ext cx="14385761" cy="1183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spc="33">
                <a:solidFill>
                  <a:srgbClr val="004AAD"/>
                </a:solidFill>
                <a:latin typeface="Montserrat Light Bold"/>
              </a:rPr>
              <a:t>YOU MUST SUBMIT YOUR FINAL CHOICES AT YOUR IAG INTERVIEW IN MARCH​​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493371" y="651413"/>
            <a:ext cx="14489383" cy="710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71"/>
              </a:lnSpc>
            </a:pPr>
            <a:r>
              <a:rPr lang="en-US" sz="5491">
                <a:solidFill>
                  <a:srgbClr val="004AAD"/>
                </a:solidFill>
                <a:latin typeface="Montserrat Classic Bold"/>
              </a:rPr>
              <a:t>YEAR 9 INTO 10 OPTION FORM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253537" y="1403830"/>
            <a:ext cx="14729217" cy="7625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en-US" sz="3300" spc="33">
                <a:solidFill>
                  <a:srgbClr val="004AAD"/>
                </a:solidFill>
                <a:latin typeface="Montserrat Light"/>
              </a:rPr>
              <a:t>Sessions in form time discussing careers and education choices </a:t>
            </a:r>
          </a:p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endParaRPr lang="en-US" sz="3300" spc="33">
              <a:solidFill>
                <a:srgbClr val="004AAD"/>
              </a:solidFill>
              <a:latin typeface="Montserrat Light"/>
            </a:endParaRPr>
          </a:p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en-US" sz="3300" spc="33">
                <a:solidFill>
                  <a:srgbClr val="004AAD"/>
                </a:solidFill>
                <a:latin typeface="Montserrat Light"/>
              </a:rPr>
              <a:t>Meeting with a member of the Leadership Team / Year Team in March.​​</a:t>
            </a:r>
          </a:p>
          <a:p>
            <a:pPr>
              <a:lnSpc>
                <a:spcPts val="4620"/>
              </a:lnSpc>
            </a:pPr>
            <a:endParaRPr lang="en-US" sz="3300" spc="33">
              <a:solidFill>
                <a:srgbClr val="004AAD"/>
              </a:solidFill>
              <a:latin typeface="Montserrat Light"/>
            </a:endParaRPr>
          </a:p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en-US" sz="3300" spc="33">
                <a:solidFill>
                  <a:srgbClr val="004AAD"/>
                </a:solidFill>
                <a:latin typeface="Montserrat Light"/>
              </a:rPr>
              <a:t>You must submit your final choices at your IAG interview in March</a:t>
            </a:r>
          </a:p>
          <a:p>
            <a:pPr marL="356235" lvl="1">
              <a:lnSpc>
                <a:spcPts val="4620"/>
              </a:lnSpc>
            </a:pPr>
            <a:r>
              <a:rPr lang="en-US" sz="3300" spc="33">
                <a:solidFill>
                  <a:srgbClr val="004AAD"/>
                </a:solidFill>
                <a:latin typeface="Montserrat Light"/>
              </a:rPr>
              <a:t> ​​</a:t>
            </a:r>
            <a:endParaRPr lang="en-US">
              <a:ea typeface="Calibri"/>
              <a:cs typeface="Calibri"/>
            </a:endParaRPr>
          </a:p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en-US" sz="3300" spc="33">
                <a:solidFill>
                  <a:srgbClr val="004AAD"/>
                </a:solidFill>
                <a:latin typeface="Montserrat Light"/>
              </a:rPr>
              <a:t>Subjects are put into options blocks </a:t>
            </a:r>
          </a:p>
          <a:p>
            <a:pPr>
              <a:lnSpc>
                <a:spcPts val="4620"/>
              </a:lnSpc>
            </a:pPr>
            <a:endParaRPr lang="en-US" sz="3300" spc="33">
              <a:solidFill>
                <a:srgbClr val="004AAD"/>
              </a:solidFill>
              <a:latin typeface="Montserrat Light"/>
            </a:endParaRPr>
          </a:p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en-US" sz="3300" spc="33">
                <a:solidFill>
                  <a:srgbClr val="004AAD"/>
                </a:solidFill>
                <a:latin typeface="Montserrat Light"/>
              </a:rPr>
              <a:t>​​A further meeting is arranged with any students who do not have all their first choices.​​</a:t>
            </a:r>
          </a:p>
          <a:p>
            <a:pPr>
              <a:lnSpc>
                <a:spcPts val="4620"/>
              </a:lnSpc>
            </a:pPr>
            <a:endParaRPr lang="en-US" sz="3300" spc="33">
              <a:solidFill>
                <a:srgbClr val="004AAD"/>
              </a:solidFill>
              <a:latin typeface="Montserrat Light"/>
            </a:endParaRPr>
          </a:p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en-US" sz="3300" spc="33">
                <a:solidFill>
                  <a:srgbClr val="004AAD"/>
                </a:solidFill>
                <a:latin typeface="Montserrat Light"/>
              </a:rPr>
              <a:t>Students/parents are informed of the final choices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493371" y="679988"/>
            <a:ext cx="14489383" cy="710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71"/>
              </a:lnSpc>
            </a:pPr>
            <a:r>
              <a:rPr lang="en-US" sz="5491">
                <a:solidFill>
                  <a:srgbClr val="004AAD"/>
                </a:solidFill>
                <a:latin typeface="Montserrat Classic Bold"/>
              </a:rPr>
              <a:t>OPTIONS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475062" y="1838601"/>
            <a:ext cx="4485951" cy="1444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73"/>
              </a:lnSpc>
            </a:pPr>
            <a:r>
              <a:rPr lang="en-US" sz="2766" spc="27">
                <a:solidFill>
                  <a:srgbClr val="004AAD"/>
                </a:solidFill>
                <a:latin typeface="Montserrat Light"/>
              </a:rPr>
              <a:t>Headteacher - Ms Walsh</a:t>
            </a:r>
          </a:p>
          <a:p>
            <a:pPr>
              <a:lnSpc>
                <a:spcPts val="3873"/>
              </a:lnSpc>
            </a:pPr>
            <a:endParaRPr lang="en-US" sz="2766" spc="27">
              <a:solidFill>
                <a:srgbClr val="004AAD"/>
              </a:solidFill>
              <a:latin typeface="Montserrat Light"/>
            </a:endParaRPr>
          </a:p>
          <a:p>
            <a:pPr algn="l">
              <a:lnSpc>
                <a:spcPts val="3873"/>
              </a:lnSpc>
            </a:pPr>
            <a:r>
              <a:rPr lang="en-US" sz="2766" spc="27">
                <a:solidFill>
                  <a:srgbClr val="004AAD"/>
                </a:solidFill>
                <a:latin typeface="Montserrat Light"/>
              </a:rPr>
              <a:t>​​            www.dwhs.co.uk  ​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462083" y="2589276"/>
            <a:ext cx="1103103" cy="110310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378912" y="4444140"/>
            <a:ext cx="1186274" cy="11862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378912" y="6792464"/>
            <a:ext cx="1186274" cy="118627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8786398" y="1566370"/>
            <a:ext cx="3320837" cy="717729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2202484" y="1610531"/>
            <a:ext cx="5702782" cy="702376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356957" y="477745"/>
            <a:ext cx="14548309" cy="710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71"/>
              </a:lnSpc>
            </a:pPr>
            <a:r>
              <a:rPr lang="en-US" sz="5491">
                <a:solidFill>
                  <a:srgbClr val="004AAD"/>
                </a:solidFill>
                <a:latin typeface="Montserrat Classic Bold"/>
              </a:rPr>
              <a:t>WELCOME TO YEAR 9 OPTIONS EVENING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720012" y="6733783"/>
            <a:ext cx="3684044" cy="958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73"/>
              </a:lnSpc>
            </a:pPr>
            <a:r>
              <a:rPr lang="en-US" sz="2766" spc="27">
                <a:solidFill>
                  <a:srgbClr val="004AAD"/>
                </a:solidFill>
                <a:latin typeface="Montserrat Light"/>
              </a:rPr>
              <a:t>@DormersWellsHigh SchoolOfficial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658049" y="4529490"/>
            <a:ext cx="3746006" cy="958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73"/>
              </a:lnSpc>
            </a:pPr>
            <a:r>
              <a:rPr lang="en-US" sz="2766" spc="27">
                <a:solidFill>
                  <a:srgbClr val="004AAD"/>
                </a:solidFill>
                <a:latin typeface="Montserrat Light"/>
              </a:rPr>
              <a:t>@DormersWellsHS</a:t>
            </a:r>
          </a:p>
          <a:p>
            <a:pPr algn="just">
              <a:lnSpc>
                <a:spcPts val="3873"/>
              </a:lnSpc>
            </a:pPr>
            <a:r>
              <a:rPr lang="en-US" sz="2766" spc="27">
                <a:solidFill>
                  <a:srgbClr val="004AAD"/>
                </a:solidFill>
                <a:latin typeface="Montserrat Light"/>
              </a:rPr>
              <a:t>@CareersDWHS1    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80256" y="3017530"/>
            <a:ext cx="13679044" cy="574519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312502" y="1416695"/>
            <a:ext cx="14975498" cy="13503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61340" lvl="1" indent="-280670">
              <a:lnSpc>
                <a:spcPts val="3640"/>
              </a:lnSpc>
              <a:buFont typeface="Arial"/>
              <a:buChar char="•"/>
            </a:pPr>
            <a:r>
              <a:rPr lang="en-US" sz="2600" spc="26">
                <a:solidFill>
                  <a:srgbClr val="004AAD"/>
                </a:solidFill>
                <a:latin typeface="Montserrat Light"/>
              </a:rPr>
              <a:t>Options are a key milestone in each child's education.​</a:t>
            </a:r>
            <a:endParaRPr lang="en-US"/>
          </a:p>
          <a:p>
            <a:pPr marL="561340" lvl="1" indent="-280670">
              <a:lnSpc>
                <a:spcPts val="3640"/>
              </a:lnSpc>
              <a:buFont typeface="Arial"/>
              <a:buChar char="•"/>
            </a:pPr>
            <a:r>
              <a:rPr lang="en-US" sz="2600" spc="26">
                <a:solidFill>
                  <a:srgbClr val="004AAD"/>
                </a:solidFill>
                <a:latin typeface="Montserrat Light"/>
              </a:rPr>
              <a:t>Students will take some control over what they study.​</a:t>
            </a:r>
          </a:p>
          <a:p>
            <a:pPr marL="561340" lvl="1" indent="-280670">
              <a:lnSpc>
                <a:spcPts val="3639"/>
              </a:lnSpc>
              <a:buFont typeface="Arial"/>
              <a:buChar char="•"/>
            </a:pPr>
            <a:r>
              <a:rPr lang="en-US" sz="2550" spc="25">
                <a:solidFill>
                  <a:srgbClr val="004AAD"/>
                </a:solidFill>
                <a:latin typeface="Montserrat Light"/>
              </a:rPr>
              <a:t>Students are making choices which will affect their future.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452216" y="510182"/>
            <a:ext cx="14548309" cy="710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71"/>
              </a:lnSpc>
            </a:pPr>
            <a:r>
              <a:rPr lang="en-US" sz="5491">
                <a:solidFill>
                  <a:srgbClr val="004AAD"/>
                </a:solidFill>
                <a:latin typeface="Montserrat Classic Bold"/>
              </a:rPr>
              <a:t>YEAR 10 OPTIONS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779829" y="2189646"/>
            <a:ext cx="6244344" cy="624434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460726" y="2142021"/>
            <a:ext cx="8319103" cy="5010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61340" lvl="1" indent="-280670">
              <a:lnSpc>
                <a:spcPts val="3640"/>
              </a:lnSpc>
              <a:buFont typeface="Arial"/>
              <a:buChar char="•"/>
            </a:pPr>
            <a:r>
              <a:rPr lang="en-US" sz="2600" spc="26">
                <a:solidFill>
                  <a:srgbClr val="004AAD"/>
                </a:solidFill>
                <a:latin typeface="Montserrat Light"/>
              </a:rPr>
              <a:t>To support your child in making an informed choice for KS4​.</a:t>
            </a:r>
            <a:endParaRPr lang="en-US"/>
          </a:p>
          <a:p>
            <a:pPr>
              <a:lnSpc>
                <a:spcPts val="3640"/>
              </a:lnSpc>
            </a:pPr>
            <a:endParaRPr lang="en-US" sz="2600" spc="26">
              <a:solidFill>
                <a:srgbClr val="004AAD"/>
              </a:solidFill>
              <a:latin typeface="Montserrat Light"/>
            </a:endParaRPr>
          </a:p>
          <a:p>
            <a:pPr marL="561340" lvl="1" indent="-280670">
              <a:lnSpc>
                <a:spcPts val="3640"/>
              </a:lnSpc>
              <a:buFont typeface="Arial"/>
              <a:buChar char="•"/>
            </a:pPr>
            <a:r>
              <a:rPr lang="en-US" sz="2600" spc="26">
                <a:solidFill>
                  <a:srgbClr val="004AAD"/>
                </a:solidFill>
                <a:latin typeface="Montserrat Light"/>
              </a:rPr>
              <a:t>​To provide you with further information on how best to support your child through the options process and selecting their subjects for Years 10 &amp; 11.​​</a:t>
            </a:r>
          </a:p>
          <a:p>
            <a:pPr>
              <a:lnSpc>
                <a:spcPts val="3640"/>
              </a:lnSpc>
            </a:pPr>
            <a:endParaRPr lang="en-US" sz="2600" spc="26">
              <a:solidFill>
                <a:srgbClr val="004AAD"/>
              </a:solidFill>
              <a:latin typeface="Montserrat Light"/>
            </a:endParaRPr>
          </a:p>
          <a:p>
            <a:pPr marL="561340" lvl="1" indent="-280670">
              <a:lnSpc>
                <a:spcPts val="3639"/>
              </a:lnSpc>
              <a:buFont typeface="Arial"/>
              <a:buChar char="•"/>
            </a:pPr>
            <a:r>
              <a:rPr lang="en-US" sz="2550" spc="25">
                <a:solidFill>
                  <a:srgbClr val="004AAD"/>
                </a:solidFill>
                <a:latin typeface="Montserrat Light"/>
              </a:rPr>
              <a:t>To understand the process required to accurately express their preferred subject selection at KS4​.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452216" y="510182"/>
            <a:ext cx="14548309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71"/>
              </a:lnSpc>
            </a:pPr>
            <a:r>
              <a:rPr lang="en-US" sz="5491">
                <a:solidFill>
                  <a:srgbClr val="004AAD"/>
                </a:solidFill>
                <a:latin typeface="Montserrat Classic Bold"/>
              </a:rPr>
              <a:t>YEAR 10 OPTIONS EVENING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80301" y="1551755"/>
            <a:ext cx="8761433" cy="556688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580301" y="505926"/>
            <a:ext cx="8761433" cy="710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71"/>
              </a:lnSpc>
            </a:pPr>
            <a:r>
              <a:rPr lang="en-US" sz="5491">
                <a:solidFill>
                  <a:srgbClr val="004AAD"/>
                </a:solidFill>
                <a:latin typeface="Montserrat Classic Bold"/>
              </a:rPr>
              <a:t>CURRICULUM TIME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l="31640" r="29255"/>
          <a:stretch>
            <a:fillRect/>
          </a:stretch>
        </p:blipFill>
        <p:spPr>
          <a:xfrm>
            <a:off x="12883281" y="0"/>
            <a:ext cx="5404719" cy="91565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538211" y="2697989"/>
            <a:ext cx="6860545" cy="2429780"/>
            <a:chOff x="0" y="0"/>
            <a:chExt cx="2809453" cy="99501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809453" cy="995016"/>
            </a:xfrm>
            <a:custGeom>
              <a:avLst/>
              <a:gdLst/>
              <a:ahLst/>
              <a:cxnLst/>
              <a:rect l="l" t="t" r="r" b="b"/>
              <a:pathLst>
                <a:path w="2809453" h="995016">
                  <a:moveTo>
                    <a:pt x="0" y="0"/>
                  </a:moveTo>
                  <a:lnTo>
                    <a:pt x="2809453" y="0"/>
                  </a:lnTo>
                  <a:lnTo>
                    <a:pt x="2809453" y="995016"/>
                  </a:lnTo>
                  <a:lnTo>
                    <a:pt x="0" y="995016"/>
                  </a:lnTo>
                  <a:close/>
                </a:path>
              </a:pathLst>
            </a:custGeom>
            <a:solidFill>
              <a:srgbClr val="55ACEE">
                <a:alpha val="65882"/>
              </a:srgbClr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398755" y="2697989"/>
            <a:ext cx="6860545" cy="2429780"/>
            <a:chOff x="0" y="0"/>
            <a:chExt cx="2809453" cy="99501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09453" cy="995016"/>
            </a:xfrm>
            <a:custGeom>
              <a:avLst/>
              <a:gdLst/>
              <a:ahLst/>
              <a:cxnLst/>
              <a:rect l="l" t="t" r="r" b="b"/>
              <a:pathLst>
                <a:path w="2809453" h="995016">
                  <a:moveTo>
                    <a:pt x="0" y="0"/>
                  </a:moveTo>
                  <a:lnTo>
                    <a:pt x="2809453" y="0"/>
                  </a:lnTo>
                  <a:lnTo>
                    <a:pt x="2809453" y="995016"/>
                  </a:lnTo>
                  <a:lnTo>
                    <a:pt x="0" y="995016"/>
                  </a:lnTo>
                  <a:close/>
                </a:path>
              </a:pathLst>
            </a:custGeom>
            <a:solidFill>
              <a:srgbClr val="CDE2FB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398755" y="5127770"/>
            <a:ext cx="6860545" cy="2429780"/>
            <a:chOff x="0" y="0"/>
            <a:chExt cx="2809453" cy="99501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809453" cy="995016"/>
            </a:xfrm>
            <a:custGeom>
              <a:avLst/>
              <a:gdLst/>
              <a:ahLst/>
              <a:cxnLst/>
              <a:rect l="l" t="t" r="r" b="b"/>
              <a:pathLst>
                <a:path w="2809453" h="995016">
                  <a:moveTo>
                    <a:pt x="0" y="0"/>
                  </a:moveTo>
                  <a:lnTo>
                    <a:pt x="2809453" y="0"/>
                  </a:lnTo>
                  <a:lnTo>
                    <a:pt x="2809453" y="995016"/>
                  </a:lnTo>
                  <a:lnTo>
                    <a:pt x="0" y="995016"/>
                  </a:lnTo>
                  <a:close/>
                </a:path>
              </a:pathLst>
            </a:custGeom>
            <a:solidFill>
              <a:srgbClr val="55ACEE">
                <a:alpha val="65882"/>
              </a:srgbClr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538211" y="5127770"/>
            <a:ext cx="6860545" cy="2429780"/>
            <a:chOff x="0" y="0"/>
            <a:chExt cx="2809453" cy="99501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809453" cy="995016"/>
            </a:xfrm>
            <a:custGeom>
              <a:avLst/>
              <a:gdLst/>
              <a:ahLst/>
              <a:cxnLst/>
              <a:rect l="l" t="t" r="r" b="b"/>
              <a:pathLst>
                <a:path w="2809453" h="995016">
                  <a:moveTo>
                    <a:pt x="0" y="0"/>
                  </a:moveTo>
                  <a:lnTo>
                    <a:pt x="2809453" y="0"/>
                  </a:lnTo>
                  <a:lnTo>
                    <a:pt x="2809453" y="995016"/>
                  </a:lnTo>
                  <a:lnTo>
                    <a:pt x="0" y="995016"/>
                  </a:lnTo>
                  <a:close/>
                </a:path>
              </a:pathLst>
            </a:custGeom>
            <a:solidFill>
              <a:srgbClr val="CDE2FB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4314056" y="3388127"/>
            <a:ext cx="5308855" cy="1144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1"/>
              </a:lnSpc>
            </a:pPr>
            <a:r>
              <a:rPr lang="en-US" sz="4543">
                <a:solidFill>
                  <a:srgbClr val="FFFFFF"/>
                </a:solidFill>
                <a:latin typeface="Montserrat Classic"/>
              </a:rPr>
              <a:t>I’m good at the subject​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314056" y="5542525"/>
            <a:ext cx="5308855" cy="1700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1"/>
              </a:lnSpc>
            </a:pPr>
            <a:r>
              <a:rPr lang="en-US" sz="4543">
                <a:solidFill>
                  <a:srgbClr val="55ACEE"/>
                </a:solidFill>
                <a:latin typeface="Montserrat Classic"/>
              </a:rPr>
              <a:t>I know what it will involve in the future​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174600" y="3723243"/>
            <a:ext cx="5308855" cy="595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1"/>
              </a:lnSpc>
            </a:pPr>
            <a:r>
              <a:rPr lang="en-US" sz="4543">
                <a:solidFill>
                  <a:srgbClr val="55ACEE"/>
                </a:solidFill>
                <a:latin typeface="Montserrat Classic"/>
              </a:rPr>
              <a:t>I enjoy the lessons​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174600" y="5748668"/>
            <a:ext cx="5308855" cy="1144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1"/>
              </a:lnSpc>
            </a:pPr>
            <a:r>
              <a:rPr lang="en-US" sz="4543">
                <a:solidFill>
                  <a:srgbClr val="FFFFFF"/>
                </a:solidFill>
                <a:latin typeface="Montserrat Classic"/>
              </a:rPr>
              <a:t>It will help me when I’m older​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452216" y="481607"/>
            <a:ext cx="14548309" cy="710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71"/>
              </a:lnSpc>
            </a:pPr>
            <a:r>
              <a:rPr lang="en-US" sz="5491">
                <a:solidFill>
                  <a:srgbClr val="004AAD"/>
                </a:solidFill>
                <a:latin typeface="Montserrat Classic Bold"/>
              </a:rPr>
              <a:t>CHOOSING YOUR SUBJECTS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452216" y="1729040"/>
            <a:ext cx="14548309" cy="584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4500">
                <a:solidFill>
                  <a:srgbClr val="004AAD"/>
                </a:solidFill>
                <a:latin typeface="Montserrat Classic Bold"/>
              </a:rPr>
              <a:t>POSITIVE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452216" y="2630837"/>
            <a:ext cx="6961734" cy="2465619"/>
            <a:chOff x="0" y="0"/>
            <a:chExt cx="2809453" cy="99501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809453" cy="995016"/>
            </a:xfrm>
            <a:custGeom>
              <a:avLst/>
              <a:gdLst/>
              <a:ahLst/>
              <a:cxnLst/>
              <a:rect l="l" t="t" r="r" b="b"/>
              <a:pathLst>
                <a:path w="2809453" h="995016">
                  <a:moveTo>
                    <a:pt x="0" y="0"/>
                  </a:moveTo>
                  <a:lnTo>
                    <a:pt x="2809453" y="0"/>
                  </a:lnTo>
                  <a:lnTo>
                    <a:pt x="2809453" y="995016"/>
                  </a:lnTo>
                  <a:lnTo>
                    <a:pt x="0" y="995016"/>
                  </a:lnTo>
                  <a:close/>
                </a:path>
              </a:pathLst>
            </a:custGeom>
            <a:solidFill>
              <a:srgbClr val="55ACEE">
                <a:alpha val="65882"/>
              </a:srgbClr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413951" y="2630837"/>
            <a:ext cx="6961734" cy="2465619"/>
            <a:chOff x="0" y="0"/>
            <a:chExt cx="2809453" cy="99501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09453" cy="995016"/>
            </a:xfrm>
            <a:custGeom>
              <a:avLst/>
              <a:gdLst/>
              <a:ahLst/>
              <a:cxnLst/>
              <a:rect l="l" t="t" r="r" b="b"/>
              <a:pathLst>
                <a:path w="2809453" h="995016">
                  <a:moveTo>
                    <a:pt x="0" y="0"/>
                  </a:moveTo>
                  <a:lnTo>
                    <a:pt x="2809453" y="0"/>
                  </a:lnTo>
                  <a:lnTo>
                    <a:pt x="2809453" y="995016"/>
                  </a:lnTo>
                  <a:lnTo>
                    <a:pt x="0" y="995016"/>
                  </a:lnTo>
                  <a:close/>
                </a:path>
              </a:pathLst>
            </a:custGeom>
            <a:solidFill>
              <a:srgbClr val="CDE2FB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413951" y="5096455"/>
            <a:ext cx="6961734" cy="2465619"/>
            <a:chOff x="0" y="0"/>
            <a:chExt cx="2809453" cy="99501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809453" cy="995016"/>
            </a:xfrm>
            <a:custGeom>
              <a:avLst/>
              <a:gdLst/>
              <a:ahLst/>
              <a:cxnLst/>
              <a:rect l="l" t="t" r="r" b="b"/>
              <a:pathLst>
                <a:path w="2809453" h="995016">
                  <a:moveTo>
                    <a:pt x="0" y="0"/>
                  </a:moveTo>
                  <a:lnTo>
                    <a:pt x="2809453" y="0"/>
                  </a:lnTo>
                  <a:lnTo>
                    <a:pt x="2809453" y="995016"/>
                  </a:lnTo>
                  <a:lnTo>
                    <a:pt x="0" y="995016"/>
                  </a:lnTo>
                  <a:close/>
                </a:path>
              </a:pathLst>
            </a:custGeom>
            <a:solidFill>
              <a:srgbClr val="55ACEE">
                <a:alpha val="65882"/>
              </a:srgbClr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452216" y="5096455"/>
            <a:ext cx="6961734" cy="2465619"/>
            <a:chOff x="0" y="0"/>
            <a:chExt cx="2809453" cy="99501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809453" cy="995016"/>
            </a:xfrm>
            <a:custGeom>
              <a:avLst/>
              <a:gdLst/>
              <a:ahLst/>
              <a:cxnLst/>
              <a:rect l="l" t="t" r="r" b="b"/>
              <a:pathLst>
                <a:path w="2809453" h="995016">
                  <a:moveTo>
                    <a:pt x="0" y="0"/>
                  </a:moveTo>
                  <a:lnTo>
                    <a:pt x="2809453" y="0"/>
                  </a:lnTo>
                  <a:lnTo>
                    <a:pt x="2809453" y="995016"/>
                  </a:lnTo>
                  <a:lnTo>
                    <a:pt x="0" y="995016"/>
                  </a:lnTo>
                  <a:close/>
                </a:path>
              </a:pathLst>
            </a:custGeom>
            <a:solidFill>
              <a:srgbClr val="CDE2FB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4239505" y="3026352"/>
            <a:ext cx="5387158" cy="1721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25"/>
              </a:lnSpc>
            </a:pPr>
            <a:r>
              <a:rPr lang="en-US" sz="4610">
                <a:solidFill>
                  <a:srgbClr val="FFFFFF"/>
                </a:solidFill>
                <a:latin typeface="Montserrat Classic"/>
              </a:rPr>
              <a:t>My friend is choosing the subject​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239505" y="5515923"/>
            <a:ext cx="5387158" cy="1731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25"/>
              </a:lnSpc>
            </a:pPr>
            <a:r>
              <a:rPr lang="en-US" sz="4610">
                <a:solidFill>
                  <a:srgbClr val="55ACEE"/>
                </a:solidFill>
                <a:latin typeface="Montserrat Classic"/>
              </a:rPr>
              <a:t>It’s a new subject so I think that I’ll like it​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201239" y="3063016"/>
            <a:ext cx="5387158" cy="1731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25"/>
              </a:lnSpc>
            </a:pPr>
            <a:r>
              <a:rPr lang="en-US" sz="4610">
                <a:solidFill>
                  <a:srgbClr val="55ACEE"/>
                </a:solidFill>
                <a:latin typeface="Montserrat Classic"/>
              </a:rPr>
              <a:t>I like the teacher who is teaching me now​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201239" y="5485584"/>
            <a:ext cx="5387158" cy="1721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25"/>
              </a:lnSpc>
            </a:pPr>
            <a:r>
              <a:rPr lang="en-US" sz="4610">
                <a:solidFill>
                  <a:srgbClr val="FFFFFF"/>
                </a:solidFill>
                <a:latin typeface="Montserrat Classic"/>
              </a:rPr>
              <a:t>Other people want me to do the subject​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452216" y="485349"/>
            <a:ext cx="14548309" cy="710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71"/>
              </a:lnSpc>
            </a:pPr>
            <a:r>
              <a:rPr lang="en-US" sz="5491">
                <a:solidFill>
                  <a:srgbClr val="004AAD"/>
                </a:solidFill>
                <a:latin typeface="Montserrat Classic Bold"/>
              </a:rPr>
              <a:t>CHOOSING YOUR SUBJECTS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452216" y="1700465"/>
            <a:ext cx="14548309" cy="584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4500">
                <a:solidFill>
                  <a:srgbClr val="004AAD"/>
                </a:solidFill>
                <a:latin typeface="Montserrat Classic Bold"/>
              </a:rPr>
              <a:t>NEGATIVE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452217" y="1764768"/>
            <a:ext cx="7825384" cy="5612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75"/>
              </a:lnSpc>
            </a:pPr>
            <a:r>
              <a:rPr lang="en-US" sz="3500" spc="35">
                <a:solidFill>
                  <a:srgbClr val="004AAD"/>
                </a:solidFill>
                <a:latin typeface="Montserrat Light"/>
              </a:rPr>
              <a:t>All year 9 students will have an individual appointment with a senior member of staff.​​</a:t>
            </a:r>
          </a:p>
          <a:p>
            <a:pPr>
              <a:lnSpc>
                <a:spcPts val="4375"/>
              </a:lnSpc>
            </a:pPr>
            <a:r>
              <a:rPr lang="en-US" sz="3500" spc="35">
                <a:solidFill>
                  <a:srgbClr val="004AAD"/>
                </a:solidFill>
                <a:latin typeface="Montserrat Light"/>
              </a:rPr>
              <a:t>​</a:t>
            </a:r>
          </a:p>
          <a:p>
            <a:pPr>
              <a:lnSpc>
                <a:spcPts val="4375"/>
              </a:lnSpc>
            </a:pPr>
            <a:r>
              <a:rPr lang="en-US" sz="3500" spc="35">
                <a:solidFill>
                  <a:srgbClr val="004AAD"/>
                </a:solidFill>
                <a:latin typeface="Montserrat Light"/>
              </a:rPr>
              <a:t>These will take place on March 4</a:t>
            </a:r>
            <a:r>
              <a:rPr lang="en-US" sz="3500" spc="35" baseline="30000">
                <a:solidFill>
                  <a:srgbClr val="004AAD"/>
                </a:solidFill>
                <a:latin typeface="Montserrat Light"/>
              </a:rPr>
              <a:t>th</a:t>
            </a:r>
            <a:r>
              <a:rPr lang="en-US" sz="3500" spc="35">
                <a:solidFill>
                  <a:srgbClr val="004AAD"/>
                </a:solidFill>
                <a:latin typeface="Montserrat Light"/>
              </a:rPr>
              <a:t> or 6</a:t>
            </a:r>
            <a:r>
              <a:rPr lang="en-US" sz="3500" spc="35" baseline="30000">
                <a:solidFill>
                  <a:srgbClr val="004AAD"/>
                </a:solidFill>
                <a:latin typeface="Montserrat Light"/>
              </a:rPr>
              <a:t>th</a:t>
            </a:r>
            <a:r>
              <a:rPr lang="en-US" sz="3500" spc="35">
                <a:solidFill>
                  <a:srgbClr val="004AAD"/>
                </a:solidFill>
                <a:latin typeface="Montserrat Light"/>
              </a:rPr>
              <a:t>. </a:t>
            </a:r>
          </a:p>
          <a:p>
            <a:pPr>
              <a:lnSpc>
                <a:spcPts val="4375"/>
              </a:lnSpc>
            </a:pPr>
            <a:endParaRPr lang="en-US" sz="3500" spc="35">
              <a:solidFill>
                <a:srgbClr val="004AAD"/>
              </a:solidFill>
              <a:latin typeface="Montserrat Light"/>
            </a:endParaRPr>
          </a:p>
          <a:p>
            <a:pPr>
              <a:lnSpc>
                <a:spcPts val="4375"/>
              </a:lnSpc>
            </a:pPr>
            <a:r>
              <a:rPr lang="en-US" sz="3500" spc="35">
                <a:solidFill>
                  <a:srgbClr val="004AAD"/>
                </a:solidFill>
                <a:latin typeface="Montserrat Light"/>
              </a:rPr>
              <a:t>The appointment details were sent home via the letter inviting you to our options evening.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452216" y="472082"/>
            <a:ext cx="14548309" cy="710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71"/>
              </a:lnSpc>
            </a:pPr>
            <a:r>
              <a:rPr lang="en-US" sz="5491">
                <a:solidFill>
                  <a:srgbClr val="004AAD"/>
                </a:solidFill>
                <a:latin typeface="Montserrat Classic Bold"/>
              </a:rPr>
              <a:t>STUDENT MEETINGS​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42104" t="1887" r="12522" b="4079"/>
          <a:stretch>
            <a:fillRect/>
          </a:stretch>
        </p:blipFill>
        <p:spPr>
          <a:xfrm>
            <a:off x="11622409" y="0"/>
            <a:ext cx="6665591" cy="91517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38682" y="9763838"/>
            <a:ext cx="14134412" cy="151748"/>
            <a:chOff x="0" y="0"/>
            <a:chExt cx="14195167" cy="152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195166" cy="152400"/>
            </a:xfrm>
            <a:custGeom>
              <a:avLst/>
              <a:gdLst/>
              <a:ahLst/>
              <a:cxnLst/>
              <a:rect l="l" t="t" r="r" b="b"/>
              <a:pathLst>
                <a:path w="14195166" h="152400">
                  <a:moveTo>
                    <a:pt x="0" y="0"/>
                  </a:moveTo>
                  <a:lnTo>
                    <a:pt x="14195166" y="0"/>
                  </a:lnTo>
                  <a:lnTo>
                    <a:pt x="14195166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4836" r="4836" b="1093"/>
          <a:stretch>
            <a:fillRect/>
          </a:stretch>
        </p:blipFill>
        <p:spPr>
          <a:xfrm>
            <a:off x="12610076" y="0"/>
            <a:ext cx="5677924" cy="915705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452216" y="481607"/>
            <a:ext cx="9157860" cy="710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71"/>
              </a:lnSpc>
            </a:pPr>
            <a:r>
              <a:rPr lang="en-US" sz="5491">
                <a:solidFill>
                  <a:srgbClr val="004AAD"/>
                </a:solidFill>
                <a:latin typeface="Montserrat Classic Bold"/>
              </a:rPr>
              <a:t>EBACC QUALIFICATIONS​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237823" y="1743667"/>
            <a:ext cx="6763168" cy="4220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0" lvl="1" indent="-377825">
              <a:lnSpc>
                <a:spcPts val="3745"/>
              </a:lnSpc>
              <a:buFont typeface="Arial"/>
              <a:buChar char="•"/>
            </a:pPr>
            <a:r>
              <a:rPr lang="en-US" sz="3500" spc="35">
                <a:solidFill>
                  <a:srgbClr val="004AAD"/>
                </a:solidFill>
                <a:latin typeface="Montserrat Light"/>
              </a:rPr>
              <a:t>English</a:t>
            </a:r>
          </a:p>
          <a:p>
            <a:pPr>
              <a:lnSpc>
                <a:spcPts val="3745"/>
              </a:lnSpc>
            </a:pPr>
            <a:endParaRPr lang="en-US" sz="3500" spc="35">
              <a:solidFill>
                <a:srgbClr val="004AAD"/>
              </a:solidFill>
              <a:latin typeface="Montserrat Light"/>
            </a:endParaRPr>
          </a:p>
          <a:p>
            <a:pPr marL="755650" lvl="1" indent="-377825">
              <a:lnSpc>
                <a:spcPts val="3745"/>
              </a:lnSpc>
              <a:buFont typeface="Arial"/>
              <a:buChar char="•"/>
            </a:pPr>
            <a:r>
              <a:rPr lang="en-US" sz="3500" spc="35">
                <a:solidFill>
                  <a:srgbClr val="004AAD"/>
                </a:solidFill>
                <a:latin typeface="Montserrat Light"/>
              </a:rPr>
              <a:t>Mathematics</a:t>
            </a:r>
          </a:p>
          <a:p>
            <a:pPr>
              <a:lnSpc>
                <a:spcPts val="3745"/>
              </a:lnSpc>
            </a:pPr>
            <a:endParaRPr lang="en-US" sz="3500" spc="35">
              <a:solidFill>
                <a:srgbClr val="004AAD"/>
              </a:solidFill>
              <a:latin typeface="Montserrat Light"/>
            </a:endParaRPr>
          </a:p>
          <a:p>
            <a:pPr marL="755650" lvl="1" indent="-377825">
              <a:lnSpc>
                <a:spcPts val="3745"/>
              </a:lnSpc>
              <a:buFont typeface="Arial"/>
              <a:buChar char="•"/>
            </a:pPr>
            <a:r>
              <a:rPr lang="en-US" sz="3500" spc="35">
                <a:solidFill>
                  <a:srgbClr val="004AAD"/>
                </a:solidFill>
                <a:latin typeface="Montserrat Light"/>
              </a:rPr>
              <a:t>Science</a:t>
            </a:r>
          </a:p>
          <a:p>
            <a:pPr>
              <a:lnSpc>
                <a:spcPts val="3745"/>
              </a:lnSpc>
            </a:pPr>
            <a:endParaRPr lang="en-US" sz="3500" spc="35">
              <a:solidFill>
                <a:srgbClr val="004AAD"/>
              </a:solidFill>
              <a:latin typeface="Montserrat Light"/>
            </a:endParaRPr>
          </a:p>
          <a:p>
            <a:pPr marL="755650" lvl="1" indent="-377825">
              <a:lnSpc>
                <a:spcPts val="3745"/>
              </a:lnSpc>
              <a:buFont typeface="Arial"/>
              <a:buChar char="•"/>
            </a:pPr>
            <a:r>
              <a:rPr lang="en-US" sz="3500" spc="35">
                <a:solidFill>
                  <a:srgbClr val="004AAD"/>
                </a:solidFill>
                <a:latin typeface="Montserrat Light"/>
              </a:rPr>
              <a:t>Geography or History</a:t>
            </a:r>
          </a:p>
          <a:p>
            <a:pPr>
              <a:lnSpc>
                <a:spcPts val="3745"/>
              </a:lnSpc>
            </a:pPr>
            <a:endParaRPr lang="en-US" sz="3500" spc="35">
              <a:solidFill>
                <a:srgbClr val="004AAD"/>
              </a:solidFill>
              <a:latin typeface="Montserrat Light"/>
            </a:endParaRPr>
          </a:p>
          <a:p>
            <a:pPr marL="755650" lvl="1" indent="-377825" algn="l">
              <a:lnSpc>
                <a:spcPts val="3745"/>
              </a:lnSpc>
              <a:buFont typeface="Arial"/>
              <a:buChar char="•"/>
            </a:pPr>
            <a:r>
              <a:rPr lang="en-US" sz="3500" spc="35">
                <a:solidFill>
                  <a:srgbClr val="004AAD"/>
                </a:solidFill>
                <a:latin typeface="Montserrat Light"/>
              </a:rPr>
              <a:t>French or Spanish​​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452216" y="6372770"/>
            <a:ext cx="9157860" cy="1844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spc="35">
                <a:solidFill>
                  <a:srgbClr val="004AAD"/>
                </a:solidFill>
                <a:latin typeface="Montserrat Light"/>
              </a:rPr>
              <a:t>Most students will be expected to continue with a language and humanities subject into Year 10.​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9 into year 10 options presentation</dc:title>
  <cp:revision>4</cp:revision>
  <dcterms:created xsi:type="dcterms:W3CDTF">2006-08-16T00:00:00Z</dcterms:created>
  <dcterms:modified xsi:type="dcterms:W3CDTF">2024-02-21T08:36:43Z</dcterms:modified>
  <dc:identifier>DAEUUbNthLY</dc:identifier>
</cp:coreProperties>
</file>